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42" r:id="rId1"/>
    <p:sldMasterId id="2147483846" r:id="rId2"/>
  </p:sldMasterIdLst>
  <p:notesMasterIdLst>
    <p:notesMasterId r:id="rId52"/>
  </p:notesMasterIdLst>
  <p:handoutMasterIdLst>
    <p:handoutMasterId r:id="rId53"/>
  </p:handoutMasterIdLst>
  <p:sldIdLst>
    <p:sldId id="266" r:id="rId3"/>
    <p:sldId id="282" r:id="rId4"/>
    <p:sldId id="284" r:id="rId5"/>
    <p:sldId id="285"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4" r:id="rId50"/>
    <p:sldId id="335" r:id="rId51"/>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anna Steyn" initials="JS" lastIdx="0" clrIdx="0">
    <p:extLst>
      <p:ext uri="{19B8F6BF-5375-455C-9EA6-DF929625EA0E}">
        <p15:presenceInfo xmlns:p15="http://schemas.microsoft.com/office/powerpoint/2012/main" userId="bd638e784806249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1AF4"/>
    <a:srgbClr val="1CF035"/>
    <a:srgbClr val="FF0066"/>
    <a:srgbClr val="CC00CC"/>
    <a:srgbClr val="FFFF00"/>
    <a:srgbClr val="3333FF"/>
    <a:srgbClr val="CC9900"/>
    <a:srgbClr val="008000"/>
    <a:srgbClr val="0066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9283" autoAdjust="0"/>
  </p:normalViewPr>
  <p:slideViewPr>
    <p:cSldViewPr>
      <p:cViewPr varScale="1">
        <p:scale>
          <a:sx n="67" d="100"/>
          <a:sy n="67" d="100"/>
        </p:scale>
        <p:origin x="1476"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9446"/>
    </p:cViewPr>
  </p:sorterViewPr>
  <p:notesViewPr>
    <p:cSldViewPr>
      <p:cViewPr>
        <p:scale>
          <a:sx n="80" d="100"/>
          <a:sy n="80" d="100"/>
        </p:scale>
        <p:origin x="-2232" y="-7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61"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0"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2138" tIns="46069" rIns="92138" bIns="46069" rtlCol="0"/>
          <a:lstStyle>
            <a:lvl1pPr algn="l">
              <a:defRPr sz="1300"/>
            </a:lvl1pPr>
          </a:lstStyle>
          <a:p>
            <a:pPr>
              <a:defRPr/>
            </a:pPr>
            <a:endParaRPr lang="en-ZA" dirty="0"/>
          </a:p>
        </p:txBody>
      </p:sp>
      <p:sp>
        <p:nvSpPr>
          <p:cNvPr id="3" name="Date Placeholder 2"/>
          <p:cNvSpPr>
            <a:spLocks noGrp="1"/>
          </p:cNvSpPr>
          <p:nvPr>
            <p:ph type="dt" sz="quarter" idx="1"/>
          </p:nvPr>
        </p:nvSpPr>
        <p:spPr>
          <a:xfrm>
            <a:off x="3850444" y="0"/>
            <a:ext cx="2945659" cy="496332"/>
          </a:xfrm>
          <a:prstGeom prst="rect">
            <a:avLst/>
          </a:prstGeom>
        </p:spPr>
        <p:txBody>
          <a:bodyPr vert="horz" lIns="92138" tIns="46069" rIns="92138" bIns="46069" rtlCol="0"/>
          <a:lstStyle>
            <a:lvl1pPr algn="r">
              <a:defRPr sz="1300"/>
            </a:lvl1pPr>
          </a:lstStyle>
          <a:p>
            <a:pPr>
              <a:defRPr/>
            </a:pPr>
            <a:fld id="{87BFD7E8-39AA-4CE6-9B4E-A492D3FD2243}" type="datetimeFigureOut">
              <a:rPr lang="en-US"/>
              <a:pPr>
                <a:defRPr/>
              </a:pPr>
              <a:t>7/12/2016</a:t>
            </a:fld>
            <a:endParaRPr lang="en-ZA" dirty="0"/>
          </a:p>
        </p:txBody>
      </p:sp>
      <p:sp>
        <p:nvSpPr>
          <p:cNvPr id="4" name="Footer Placeholder 3"/>
          <p:cNvSpPr>
            <a:spLocks noGrp="1"/>
          </p:cNvSpPr>
          <p:nvPr>
            <p:ph type="ftr" sz="quarter" idx="2"/>
          </p:nvPr>
        </p:nvSpPr>
        <p:spPr>
          <a:xfrm>
            <a:off x="0" y="9428584"/>
            <a:ext cx="2945659" cy="496332"/>
          </a:xfrm>
          <a:prstGeom prst="rect">
            <a:avLst/>
          </a:prstGeom>
        </p:spPr>
        <p:txBody>
          <a:bodyPr vert="horz" lIns="92138" tIns="46069" rIns="92138" bIns="46069" rtlCol="0" anchor="b"/>
          <a:lstStyle>
            <a:lvl1pPr algn="l">
              <a:defRPr sz="1300"/>
            </a:lvl1pPr>
          </a:lstStyle>
          <a:p>
            <a:pPr>
              <a:defRPr/>
            </a:pPr>
            <a:endParaRPr lang="en-ZA" dirty="0"/>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2138" tIns="46069" rIns="92138" bIns="46069" rtlCol="0" anchor="b"/>
          <a:lstStyle>
            <a:lvl1pPr algn="r">
              <a:defRPr sz="1300"/>
            </a:lvl1pPr>
          </a:lstStyle>
          <a:p>
            <a:pPr>
              <a:defRPr/>
            </a:pPr>
            <a:fld id="{9B94831F-13B4-42B9-AA28-A7392204C2AD}" type="slidenum">
              <a:rPr lang="en-ZA"/>
              <a:pPr>
                <a:defRPr/>
              </a:pPr>
              <a:t>‹#›</a:t>
            </a:fld>
            <a:endParaRPr lang="en-ZA" dirty="0"/>
          </a:p>
        </p:txBody>
      </p:sp>
    </p:spTree>
    <p:extLst>
      <p:ext uri="{BB962C8B-B14F-4D97-AF65-F5344CB8AC3E}">
        <p14:creationId xmlns:p14="http://schemas.microsoft.com/office/powerpoint/2010/main" val="1523964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2138" tIns="46069" rIns="92138" bIns="46069" rtlCol="0"/>
          <a:lstStyle>
            <a:lvl1pPr algn="l" fontAlgn="auto">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2138" tIns="46069" rIns="92138" bIns="46069" rtlCol="0"/>
          <a:lstStyle>
            <a:lvl1pPr algn="r" fontAlgn="auto">
              <a:spcBef>
                <a:spcPts val="0"/>
              </a:spcBef>
              <a:spcAft>
                <a:spcPts val="0"/>
              </a:spcAft>
              <a:defRPr sz="1300">
                <a:latin typeface="+mn-lt"/>
              </a:defRPr>
            </a:lvl1pPr>
          </a:lstStyle>
          <a:p>
            <a:pPr>
              <a:defRPr/>
            </a:pPr>
            <a:fld id="{4BB2C3AD-B978-40E7-9C01-48A0A50BDFCB}" type="datetimeFigureOut">
              <a:rPr lang="en-US"/>
              <a:pPr>
                <a:defRPr/>
              </a:pPr>
              <a:t>7/12/2016</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138" tIns="46069" rIns="92138" bIns="46069" rtlCol="0" anchor="ctr"/>
          <a:lstStyle/>
          <a:p>
            <a:pPr lvl="0"/>
            <a:endParaRPr lang="en-US" noProof="0"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2138" tIns="46069" rIns="92138" bIns="4606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945659" cy="496332"/>
          </a:xfrm>
          <a:prstGeom prst="rect">
            <a:avLst/>
          </a:prstGeom>
        </p:spPr>
        <p:txBody>
          <a:bodyPr vert="horz" lIns="92138" tIns="46069" rIns="92138" bIns="46069" rtlCol="0" anchor="b"/>
          <a:lstStyle>
            <a:lvl1pPr algn="l" fontAlgn="auto">
              <a:spcBef>
                <a:spcPts val="0"/>
              </a:spcBef>
              <a:spcAft>
                <a:spcPts val="0"/>
              </a:spcAft>
              <a:defRPr sz="1300">
                <a:latin typeface="+mn-lt"/>
              </a:defRPr>
            </a:lvl1pPr>
          </a:lstStyle>
          <a:p>
            <a:pPr>
              <a:defRPr/>
            </a:pPr>
            <a:endParaRPr lang="en-US" dirty="0"/>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2138" tIns="46069" rIns="92138" bIns="46069" rtlCol="0" anchor="b"/>
          <a:lstStyle>
            <a:lvl1pPr algn="r" fontAlgn="auto">
              <a:spcBef>
                <a:spcPts val="0"/>
              </a:spcBef>
              <a:spcAft>
                <a:spcPts val="0"/>
              </a:spcAft>
              <a:defRPr sz="1300">
                <a:latin typeface="+mn-lt"/>
              </a:defRPr>
            </a:lvl1pPr>
          </a:lstStyle>
          <a:p>
            <a:pPr>
              <a:defRPr/>
            </a:pPr>
            <a:fld id="{917EF10F-64F0-42A9-8B0E-1E2CF7DD8BCE}" type="slidenum">
              <a:rPr lang="en-US"/>
              <a:pPr>
                <a:defRPr/>
              </a:pPr>
              <a:t>‹#›</a:t>
            </a:fld>
            <a:endParaRPr lang="en-US" dirty="0"/>
          </a:p>
        </p:txBody>
      </p:sp>
    </p:spTree>
    <p:extLst>
      <p:ext uri="{BB962C8B-B14F-4D97-AF65-F5344CB8AC3E}">
        <p14:creationId xmlns:p14="http://schemas.microsoft.com/office/powerpoint/2010/main" val="1495795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BE763EFC-0A2F-49A8-AB4A-533E74F58F12}" type="slidenum">
              <a:rPr lang="en-US" smtClean="0">
                <a:latin typeface="Arial" pitchFamily="34" charset="0"/>
                <a:ea typeface="ＭＳ Ｐゴシック" pitchFamily="34" charset="-128"/>
              </a:rPr>
              <a:pPr/>
              <a:t>1</a:t>
            </a:fld>
            <a:endParaRPr lang="en-US" dirty="0">
              <a:latin typeface="Arial" pitchFamily="34" charset="0"/>
              <a:ea typeface="ＭＳ Ｐゴシック" pitchFamily="34" charset="-128"/>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BE763EFC-0A2F-49A8-AB4A-533E74F58F12}" type="slidenum">
              <a:rPr lang="en-US" smtClean="0">
                <a:latin typeface="Arial" pitchFamily="34" charset="0"/>
                <a:ea typeface="ＭＳ Ｐゴシック" pitchFamily="34" charset="-128"/>
              </a:rPr>
              <a:pPr/>
              <a:t>22</a:t>
            </a:fld>
            <a:endParaRPr lang="en-US" dirty="0">
              <a:latin typeface="Arial" pitchFamily="34" charset="0"/>
              <a:ea typeface="ＭＳ Ｐゴシック" pitchFamily="34" charset="-128"/>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pitchFamily="34" charset="-128"/>
            </a:endParaRPr>
          </a:p>
        </p:txBody>
      </p:sp>
    </p:spTree>
    <p:extLst>
      <p:ext uri="{BB962C8B-B14F-4D97-AF65-F5344CB8AC3E}">
        <p14:creationId xmlns:p14="http://schemas.microsoft.com/office/powerpoint/2010/main" val="2236440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BE763EFC-0A2F-49A8-AB4A-533E74F58F12}" type="slidenum">
              <a:rPr lang="en-US" smtClean="0">
                <a:latin typeface="Arial" pitchFamily="34" charset="0"/>
                <a:ea typeface="ＭＳ Ｐゴシック" pitchFamily="34" charset="-128"/>
              </a:rPr>
              <a:pPr/>
              <a:t>47</a:t>
            </a:fld>
            <a:endParaRPr lang="en-US" dirty="0">
              <a:latin typeface="Arial" pitchFamily="34" charset="0"/>
              <a:ea typeface="ＭＳ Ｐゴシック" pitchFamily="34" charset="-128"/>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pitchFamily="34" charset="-128"/>
            </a:endParaRPr>
          </a:p>
        </p:txBody>
      </p:sp>
    </p:spTree>
    <p:extLst>
      <p:ext uri="{BB962C8B-B14F-4D97-AF65-F5344CB8AC3E}">
        <p14:creationId xmlns:p14="http://schemas.microsoft.com/office/powerpoint/2010/main" val="3761916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
        <p:cNvGrpSpPr/>
        <p:nvPr/>
      </p:nvGrpSpPr>
      <p:grpSpPr>
        <a:xfrm>
          <a:off x="0" y="0"/>
          <a:ext cx="0" cy="0"/>
          <a:chOff x="0" y="0"/>
          <a:chExt cx="0" cy="0"/>
        </a:xfrm>
      </p:grpSpPr>
      <p:pic>
        <p:nvPicPr>
          <p:cNvPr id="4" name="Picture 9" descr="Powerpoint Presentation T Banner"/>
          <p:cNvPicPr>
            <a:picLocks noChangeAspect="1" noChangeArrowheads="1"/>
          </p:cNvPicPr>
          <p:nvPr/>
        </p:nvPicPr>
        <p:blipFill>
          <a:blip r:embed="rId2"/>
          <a:srcRect/>
          <a:stretch>
            <a:fillRect/>
          </a:stretch>
        </p:blipFill>
        <p:spPr bwMode="auto">
          <a:xfrm>
            <a:off x="-15875" y="0"/>
            <a:ext cx="9177338" cy="1052513"/>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1.  SCOA Regulation</a:t>
            </a:r>
          </a:p>
        </p:txBody>
      </p:sp>
      <p:sp>
        <p:nvSpPr>
          <p:cNvPr id="7" name="Slide Number Placeholder 5"/>
          <p:cNvSpPr>
            <a:spLocks noGrp="1"/>
          </p:cNvSpPr>
          <p:nvPr>
            <p:ph type="sldNum" sz="quarter" idx="12"/>
          </p:nvPr>
        </p:nvSpPr>
        <p:spPr/>
        <p:txBody>
          <a:bodyPr/>
          <a:lstStyle>
            <a:lvl1pPr>
              <a:defRPr/>
            </a:lvl1pPr>
          </a:lstStyle>
          <a:p>
            <a:pPr>
              <a:defRPr/>
            </a:pPr>
            <a:fld id="{2C3D157A-4694-4E60-A073-1587886F55CF}"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3">
        <a:schemeClr val="bg1"/>
      </p:bgRef>
    </p:bg>
    <p:spTree>
      <p:nvGrpSpPr>
        <p:cNvPr id="1" name=""/>
        <p:cNvGrpSpPr/>
        <p:nvPr/>
      </p:nvGrpSpPr>
      <p:grpSpPr>
        <a:xfrm>
          <a:off x="0" y="0"/>
          <a:ext cx="0" cy="0"/>
          <a:chOff x="0" y="0"/>
          <a:chExt cx="0" cy="0"/>
        </a:xfrm>
      </p:grpSpPr>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pPr>
              <a:defRPr/>
            </a:pPr>
            <a:endParaRPr lang="en-US" dirty="0"/>
          </a:p>
        </p:txBody>
      </p:sp>
      <p:sp>
        <p:nvSpPr>
          <p:cNvPr id="17" name="Footer Placeholder 16"/>
          <p:cNvSpPr>
            <a:spLocks noGrp="1"/>
          </p:cNvSpPr>
          <p:nvPr>
            <p:ph type="ftr" sz="quarter" idx="11"/>
          </p:nvPr>
        </p:nvSpPr>
        <p:spPr/>
        <p:txBody>
          <a:bodyPr/>
          <a:lstStyle/>
          <a:p>
            <a:pPr>
              <a:defRPr/>
            </a:pPr>
            <a:r>
              <a:rPr lang="en-US" dirty="0"/>
              <a:t>1.  SCOA Regulation</a:t>
            </a: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899A0AA3-05D0-4EC4-90B4-DB4AF0CB9245}" type="slidenum">
              <a:rPr lang="en-US" smtClean="0"/>
              <a:pPr>
                <a:defRPr/>
              </a:pPr>
              <a:t>‹#›</a:t>
            </a:fld>
            <a:endParaRPr lang="en-US" dirty="0"/>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r>
              <a:rPr lang="en-US" dirty="0"/>
              <a:t>1.  SCOA Regulation</a:t>
            </a:r>
          </a:p>
        </p:txBody>
      </p:sp>
      <p:sp>
        <p:nvSpPr>
          <p:cNvPr id="6" name="Slide Number Placeholder 5"/>
          <p:cNvSpPr>
            <a:spLocks noGrp="1"/>
          </p:cNvSpPr>
          <p:nvPr>
            <p:ph type="sldNum" sz="quarter" idx="12"/>
          </p:nvPr>
        </p:nvSpPr>
        <p:spPr/>
        <p:txBody>
          <a:bodyPr/>
          <a:lstStyle/>
          <a:p>
            <a:pPr>
              <a:defRPr/>
            </a:pPr>
            <a:fld id="{93E914F6-D910-4C67-8222-2BC6382952BE}" type="slidenum">
              <a:rPr lang="en-US" smtClean="0"/>
              <a:pPr>
                <a:defRPr/>
              </a:pPr>
              <a:t>‹#›</a:t>
            </a:fld>
            <a:endParaRPr lang="en-US"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
        <p:cNvGrpSpPr/>
        <p:nvPr/>
      </p:nvGrpSpPr>
      <p:grpSpPr>
        <a:xfrm>
          <a:off x="0" y="0"/>
          <a:ext cx="0" cy="0"/>
          <a:chOff x="0" y="0"/>
          <a:chExt cx="0" cy="0"/>
        </a:xfrm>
      </p:grpSpPr>
      <p:pic>
        <p:nvPicPr>
          <p:cNvPr id="4" name="Picture 9" descr="Powerpoint Presentation T Banner"/>
          <p:cNvPicPr>
            <a:picLocks noChangeAspect="1" noChangeArrowheads="1"/>
          </p:cNvPicPr>
          <p:nvPr/>
        </p:nvPicPr>
        <p:blipFill>
          <a:blip r:embed="rId2"/>
          <a:srcRect/>
          <a:stretch>
            <a:fillRect/>
          </a:stretch>
        </p:blipFill>
        <p:spPr bwMode="auto">
          <a:xfrm>
            <a:off x="-15875" y="0"/>
            <a:ext cx="9177338" cy="1052513"/>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1.  SCOA Regulation</a:t>
            </a:r>
          </a:p>
        </p:txBody>
      </p:sp>
      <p:sp>
        <p:nvSpPr>
          <p:cNvPr id="7" name="Slide Number Placeholder 5"/>
          <p:cNvSpPr>
            <a:spLocks noGrp="1"/>
          </p:cNvSpPr>
          <p:nvPr>
            <p:ph type="sldNum" sz="quarter" idx="12"/>
          </p:nvPr>
        </p:nvSpPr>
        <p:spPr/>
        <p:txBody>
          <a:bodyPr/>
          <a:lstStyle>
            <a:lvl1pPr>
              <a:defRPr/>
            </a:lvl1pPr>
          </a:lstStyle>
          <a:p>
            <a:pPr>
              <a:defRPr/>
            </a:pPr>
            <a:fld id="{2C3D157A-4694-4E60-A073-1587886F55CF}"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762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52400" y="1295400"/>
            <a:ext cx="87630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p:cNvSpPr>
            <a:spLocks noGrp="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1400">
                <a:latin typeface="Arial" charset="0"/>
                <a:ea typeface="+mn-ea"/>
                <a:cs typeface="+mn-cs"/>
              </a:defRPr>
            </a:lvl1pPr>
          </a:lstStyle>
          <a:p>
            <a:pPr>
              <a:defRPr/>
            </a:pPr>
            <a:endParaRPr lang="en-US" dirty="0"/>
          </a:p>
        </p:txBody>
      </p:sp>
      <p:sp>
        <p:nvSpPr>
          <p:cNvPr id="10" name="Footer Placeholder 4"/>
          <p:cNvSpPr>
            <a:spLocks noGrp="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mn-ea"/>
                <a:cs typeface="+mn-cs"/>
              </a:defRPr>
            </a:lvl1pPr>
          </a:lstStyle>
          <a:p>
            <a:pPr>
              <a:defRPr/>
            </a:pPr>
            <a:r>
              <a:rPr lang="en-US" dirty="0"/>
              <a:t>1.  SCOA Regulation</a:t>
            </a:r>
          </a:p>
        </p:txBody>
      </p:sp>
      <p:sp>
        <p:nvSpPr>
          <p:cNvPr id="11" name="Slide Number Placeholder 5"/>
          <p:cNvSpPr>
            <a:spLocks noGrp="1"/>
          </p:cNvSpPr>
          <p:nvPr>
            <p:ph type="sldNum" sz="quarter" idx="4"/>
          </p:nvPr>
        </p:nvSpPr>
        <p:spPr bwMode="auto">
          <a:xfrm>
            <a:off x="69342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000" b="1">
                <a:solidFill>
                  <a:schemeClr val="bg2"/>
                </a:solidFill>
                <a:latin typeface="Arial Bold Italic" pitchFamily="1" charset="0"/>
                <a:ea typeface="+mn-ea"/>
                <a:cs typeface="+mn-cs"/>
              </a:defRPr>
            </a:lvl1pPr>
          </a:lstStyle>
          <a:p>
            <a:pPr>
              <a:defRPr/>
            </a:pPr>
            <a:fld id="{CCA99A60-AA1C-4461-8F7F-624D263E98EF}"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Lst>
  <p:hf hdr="0" ftr="0" dt="0"/>
  <p:txStyles>
    <p:titleStyle>
      <a:lvl1pPr algn="l" rtl="0" eaLnBrk="1" fontAlgn="base" hangingPunct="1">
        <a:spcBef>
          <a:spcPct val="0"/>
        </a:spcBef>
        <a:spcAft>
          <a:spcPct val="0"/>
        </a:spcAft>
        <a:defRPr sz="3000">
          <a:solidFill>
            <a:schemeClr val="bg1"/>
          </a:solidFill>
          <a:latin typeface="Arial" charset="0"/>
          <a:ea typeface="+mj-ea"/>
          <a:cs typeface="+mj-cs"/>
        </a:defRPr>
      </a:lvl1pPr>
      <a:lvl2pPr algn="l" rtl="0" eaLnBrk="1" fontAlgn="base" hangingPunct="1">
        <a:spcBef>
          <a:spcPct val="0"/>
        </a:spcBef>
        <a:spcAft>
          <a:spcPct val="0"/>
        </a:spcAft>
        <a:defRPr sz="3000">
          <a:solidFill>
            <a:schemeClr val="bg1"/>
          </a:solidFill>
          <a:latin typeface="Arial" charset="0"/>
          <a:ea typeface="Osaka" pitchFamily="1" charset="-128"/>
        </a:defRPr>
      </a:lvl2pPr>
      <a:lvl3pPr algn="l" rtl="0" eaLnBrk="1" fontAlgn="base" hangingPunct="1">
        <a:spcBef>
          <a:spcPct val="0"/>
        </a:spcBef>
        <a:spcAft>
          <a:spcPct val="0"/>
        </a:spcAft>
        <a:defRPr sz="3000">
          <a:solidFill>
            <a:schemeClr val="bg1"/>
          </a:solidFill>
          <a:latin typeface="Arial" charset="0"/>
          <a:ea typeface="Osaka" pitchFamily="1" charset="-128"/>
        </a:defRPr>
      </a:lvl3pPr>
      <a:lvl4pPr algn="l" rtl="0" eaLnBrk="1" fontAlgn="base" hangingPunct="1">
        <a:spcBef>
          <a:spcPct val="0"/>
        </a:spcBef>
        <a:spcAft>
          <a:spcPct val="0"/>
        </a:spcAft>
        <a:defRPr sz="3000">
          <a:solidFill>
            <a:schemeClr val="bg1"/>
          </a:solidFill>
          <a:latin typeface="Arial" charset="0"/>
          <a:ea typeface="Osaka" pitchFamily="1" charset="-128"/>
        </a:defRPr>
      </a:lvl4pPr>
      <a:lvl5pPr algn="l" rtl="0" eaLnBrk="1" fontAlgn="base" hangingPunct="1">
        <a:spcBef>
          <a:spcPct val="0"/>
        </a:spcBef>
        <a:spcAft>
          <a:spcPct val="0"/>
        </a:spcAft>
        <a:defRPr sz="3000">
          <a:solidFill>
            <a:schemeClr val="bg1"/>
          </a:solidFill>
          <a:latin typeface="Arial" charset="0"/>
          <a:ea typeface="Osaka" pitchFamily="1" charset="-128"/>
        </a:defRPr>
      </a:lvl5pPr>
      <a:lvl6pPr marL="457200" algn="l" rtl="0" eaLnBrk="1" fontAlgn="base" hangingPunct="1">
        <a:spcBef>
          <a:spcPct val="0"/>
        </a:spcBef>
        <a:spcAft>
          <a:spcPct val="0"/>
        </a:spcAft>
        <a:defRPr sz="3000">
          <a:solidFill>
            <a:schemeClr val="bg1"/>
          </a:solidFill>
          <a:latin typeface="Arial Bold" pitchFamily="1" charset="0"/>
          <a:ea typeface="Osaka" pitchFamily="1" charset="-128"/>
        </a:defRPr>
      </a:lvl6pPr>
      <a:lvl7pPr marL="914400" algn="l" rtl="0" eaLnBrk="1" fontAlgn="base" hangingPunct="1">
        <a:spcBef>
          <a:spcPct val="0"/>
        </a:spcBef>
        <a:spcAft>
          <a:spcPct val="0"/>
        </a:spcAft>
        <a:defRPr sz="3000">
          <a:solidFill>
            <a:schemeClr val="bg1"/>
          </a:solidFill>
          <a:latin typeface="Arial Bold" pitchFamily="1" charset="0"/>
          <a:ea typeface="Osaka" pitchFamily="1" charset="-128"/>
        </a:defRPr>
      </a:lvl7pPr>
      <a:lvl8pPr marL="1371600" algn="l" rtl="0" eaLnBrk="1" fontAlgn="base" hangingPunct="1">
        <a:spcBef>
          <a:spcPct val="0"/>
        </a:spcBef>
        <a:spcAft>
          <a:spcPct val="0"/>
        </a:spcAft>
        <a:defRPr sz="3000">
          <a:solidFill>
            <a:schemeClr val="bg1"/>
          </a:solidFill>
          <a:latin typeface="Arial Bold" pitchFamily="1" charset="0"/>
          <a:ea typeface="Osaka" pitchFamily="1" charset="-128"/>
        </a:defRPr>
      </a:lvl8pPr>
      <a:lvl9pPr marL="1828800" algn="l" rtl="0" eaLnBrk="1" fontAlgn="base" hangingPunct="1">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1" fontAlgn="base" hangingPunct="1">
        <a:spcBef>
          <a:spcPct val="20000"/>
        </a:spcBef>
        <a:spcAft>
          <a:spcPct val="0"/>
        </a:spcAft>
        <a:buChar char="•"/>
        <a:defRPr sz="2000">
          <a:solidFill>
            <a:schemeClr val="tx1"/>
          </a:solidFill>
          <a:latin typeface="Arial" charset="0"/>
          <a:ea typeface="+mn-ea"/>
          <a:cs typeface="+mn-cs"/>
        </a:defRPr>
      </a:lvl1pPr>
      <a:lvl2pPr marL="742950" indent="-285750" algn="l" rtl="0" eaLnBrk="1" fontAlgn="base" hangingPunct="1">
        <a:spcBef>
          <a:spcPct val="20000"/>
        </a:spcBef>
        <a:spcAft>
          <a:spcPct val="0"/>
        </a:spcAft>
        <a:buChar char="–"/>
        <a:defRPr sz="2000">
          <a:solidFill>
            <a:schemeClr val="tx1"/>
          </a:solidFill>
          <a:latin typeface="Arial" charset="0"/>
          <a:ea typeface="+mn-ea"/>
        </a:defRPr>
      </a:lvl2pPr>
      <a:lvl3pPr marL="1143000" indent="-228600" algn="l" rtl="0" eaLnBrk="1" fontAlgn="base" hangingPunct="1">
        <a:spcBef>
          <a:spcPct val="20000"/>
        </a:spcBef>
        <a:spcAft>
          <a:spcPct val="0"/>
        </a:spcAft>
        <a:buChar char="•"/>
        <a:defRPr sz="2000">
          <a:solidFill>
            <a:schemeClr val="tx1"/>
          </a:solidFill>
          <a:latin typeface="Arial" charset="0"/>
          <a:ea typeface="+mn-ea"/>
        </a:defRPr>
      </a:lvl3pPr>
      <a:lvl4pPr marL="1600200" indent="-228600" algn="l" rtl="0" eaLnBrk="1" fontAlgn="base" hangingPunct="1">
        <a:spcBef>
          <a:spcPct val="20000"/>
        </a:spcBef>
        <a:spcAft>
          <a:spcPct val="0"/>
        </a:spcAft>
        <a:buChar char="–"/>
        <a:defRPr sz="2000">
          <a:solidFill>
            <a:schemeClr val="tx1"/>
          </a:solidFill>
          <a:latin typeface="Arial" charset="0"/>
          <a:ea typeface="+mn-ea"/>
        </a:defRPr>
      </a:lvl4pPr>
      <a:lvl5pPr marL="2057400" indent="-228600" algn="l" rtl="0" eaLnBrk="1" fontAlgn="base" hangingPunct="1">
        <a:spcBef>
          <a:spcPct val="20000"/>
        </a:spcBef>
        <a:spcAft>
          <a:spcPct val="0"/>
        </a:spcAft>
        <a:buChar char="»"/>
        <a:defRPr sz="2000">
          <a:solidFill>
            <a:schemeClr val="tx1"/>
          </a:solidFill>
          <a:latin typeface="Arial"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762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52400" y="1295400"/>
            <a:ext cx="87630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p:cNvSpPr>
            <a:spLocks noGrp="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1400">
                <a:latin typeface="Arial" charset="0"/>
                <a:ea typeface="+mn-ea"/>
                <a:cs typeface="+mn-cs"/>
              </a:defRPr>
            </a:lvl1pPr>
          </a:lstStyle>
          <a:p>
            <a:pPr>
              <a:defRPr/>
            </a:pPr>
            <a:endParaRPr lang="en-US" dirty="0"/>
          </a:p>
        </p:txBody>
      </p:sp>
      <p:sp>
        <p:nvSpPr>
          <p:cNvPr id="10" name="Footer Placeholder 4"/>
          <p:cNvSpPr>
            <a:spLocks noGrp="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mn-ea"/>
                <a:cs typeface="+mn-cs"/>
              </a:defRPr>
            </a:lvl1pPr>
          </a:lstStyle>
          <a:p>
            <a:pPr>
              <a:defRPr/>
            </a:pPr>
            <a:r>
              <a:rPr lang="en-US" dirty="0"/>
              <a:t>1.  SCOA Regulation</a:t>
            </a:r>
          </a:p>
        </p:txBody>
      </p:sp>
      <p:sp>
        <p:nvSpPr>
          <p:cNvPr id="11" name="Slide Number Placeholder 5"/>
          <p:cNvSpPr>
            <a:spLocks noGrp="1"/>
          </p:cNvSpPr>
          <p:nvPr>
            <p:ph type="sldNum" sz="quarter" idx="4"/>
          </p:nvPr>
        </p:nvSpPr>
        <p:spPr bwMode="auto">
          <a:xfrm>
            <a:off x="69342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000" b="1">
                <a:solidFill>
                  <a:schemeClr val="bg2"/>
                </a:solidFill>
                <a:latin typeface="Arial Bold Italic" pitchFamily="1" charset="0"/>
                <a:ea typeface="+mn-ea"/>
                <a:cs typeface="+mn-cs"/>
              </a:defRPr>
            </a:lvl1pPr>
          </a:lstStyle>
          <a:p>
            <a:pPr>
              <a:defRPr/>
            </a:pPr>
            <a:fld id="{CCA99A60-AA1C-4461-8F7F-624D263E98EF}"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847" r:id="rId1"/>
  </p:sldLayoutIdLst>
  <p:hf hdr="0" ftr="0" dt="0"/>
  <p:txStyles>
    <p:titleStyle>
      <a:lvl1pPr algn="l" rtl="0" eaLnBrk="1" fontAlgn="base" hangingPunct="1">
        <a:spcBef>
          <a:spcPct val="0"/>
        </a:spcBef>
        <a:spcAft>
          <a:spcPct val="0"/>
        </a:spcAft>
        <a:defRPr sz="3000">
          <a:solidFill>
            <a:schemeClr val="bg1"/>
          </a:solidFill>
          <a:latin typeface="Arial" charset="0"/>
          <a:ea typeface="+mj-ea"/>
          <a:cs typeface="+mj-cs"/>
        </a:defRPr>
      </a:lvl1pPr>
      <a:lvl2pPr algn="l" rtl="0" eaLnBrk="1" fontAlgn="base" hangingPunct="1">
        <a:spcBef>
          <a:spcPct val="0"/>
        </a:spcBef>
        <a:spcAft>
          <a:spcPct val="0"/>
        </a:spcAft>
        <a:defRPr sz="3000">
          <a:solidFill>
            <a:schemeClr val="bg1"/>
          </a:solidFill>
          <a:latin typeface="Arial" charset="0"/>
          <a:ea typeface="Osaka" pitchFamily="1" charset="-128"/>
        </a:defRPr>
      </a:lvl2pPr>
      <a:lvl3pPr algn="l" rtl="0" eaLnBrk="1" fontAlgn="base" hangingPunct="1">
        <a:spcBef>
          <a:spcPct val="0"/>
        </a:spcBef>
        <a:spcAft>
          <a:spcPct val="0"/>
        </a:spcAft>
        <a:defRPr sz="3000">
          <a:solidFill>
            <a:schemeClr val="bg1"/>
          </a:solidFill>
          <a:latin typeface="Arial" charset="0"/>
          <a:ea typeface="Osaka" pitchFamily="1" charset="-128"/>
        </a:defRPr>
      </a:lvl3pPr>
      <a:lvl4pPr algn="l" rtl="0" eaLnBrk="1" fontAlgn="base" hangingPunct="1">
        <a:spcBef>
          <a:spcPct val="0"/>
        </a:spcBef>
        <a:spcAft>
          <a:spcPct val="0"/>
        </a:spcAft>
        <a:defRPr sz="3000">
          <a:solidFill>
            <a:schemeClr val="bg1"/>
          </a:solidFill>
          <a:latin typeface="Arial" charset="0"/>
          <a:ea typeface="Osaka" pitchFamily="1" charset="-128"/>
        </a:defRPr>
      </a:lvl4pPr>
      <a:lvl5pPr algn="l" rtl="0" eaLnBrk="1" fontAlgn="base" hangingPunct="1">
        <a:spcBef>
          <a:spcPct val="0"/>
        </a:spcBef>
        <a:spcAft>
          <a:spcPct val="0"/>
        </a:spcAft>
        <a:defRPr sz="3000">
          <a:solidFill>
            <a:schemeClr val="bg1"/>
          </a:solidFill>
          <a:latin typeface="Arial" charset="0"/>
          <a:ea typeface="Osaka" pitchFamily="1" charset="-128"/>
        </a:defRPr>
      </a:lvl5pPr>
      <a:lvl6pPr marL="457200" algn="l" rtl="0" eaLnBrk="1" fontAlgn="base" hangingPunct="1">
        <a:spcBef>
          <a:spcPct val="0"/>
        </a:spcBef>
        <a:spcAft>
          <a:spcPct val="0"/>
        </a:spcAft>
        <a:defRPr sz="3000">
          <a:solidFill>
            <a:schemeClr val="bg1"/>
          </a:solidFill>
          <a:latin typeface="Arial Bold" pitchFamily="1" charset="0"/>
          <a:ea typeface="Osaka" pitchFamily="1" charset="-128"/>
        </a:defRPr>
      </a:lvl6pPr>
      <a:lvl7pPr marL="914400" algn="l" rtl="0" eaLnBrk="1" fontAlgn="base" hangingPunct="1">
        <a:spcBef>
          <a:spcPct val="0"/>
        </a:spcBef>
        <a:spcAft>
          <a:spcPct val="0"/>
        </a:spcAft>
        <a:defRPr sz="3000">
          <a:solidFill>
            <a:schemeClr val="bg1"/>
          </a:solidFill>
          <a:latin typeface="Arial Bold" pitchFamily="1" charset="0"/>
          <a:ea typeface="Osaka" pitchFamily="1" charset="-128"/>
        </a:defRPr>
      </a:lvl7pPr>
      <a:lvl8pPr marL="1371600" algn="l" rtl="0" eaLnBrk="1" fontAlgn="base" hangingPunct="1">
        <a:spcBef>
          <a:spcPct val="0"/>
        </a:spcBef>
        <a:spcAft>
          <a:spcPct val="0"/>
        </a:spcAft>
        <a:defRPr sz="3000">
          <a:solidFill>
            <a:schemeClr val="bg1"/>
          </a:solidFill>
          <a:latin typeface="Arial Bold" pitchFamily="1" charset="0"/>
          <a:ea typeface="Osaka" pitchFamily="1" charset="-128"/>
        </a:defRPr>
      </a:lvl8pPr>
      <a:lvl9pPr marL="1828800" algn="l" rtl="0" eaLnBrk="1" fontAlgn="base" hangingPunct="1">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1" fontAlgn="base" hangingPunct="1">
        <a:spcBef>
          <a:spcPct val="20000"/>
        </a:spcBef>
        <a:spcAft>
          <a:spcPct val="0"/>
        </a:spcAft>
        <a:buChar char="•"/>
        <a:defRPr sz="2000">
          <a:solidFill>
            <a:schemeClr val="tx1"/>
          </a:solidFill>
          <a:latin typeface="Arial" charset="0"/>
          <a:ea typeface="+mn-ea"/>
          <a:cs typeface="+mn-cs"/>
        </a:defRPr>
      </a:lvl1pPr>
      <a:lvl2pPr marL="742950" indent="-285750" algn="l" rtl="0" eaLnBrk="1" fontAlgn="base" hangingPunct="1">
        <a:spcBef>
          <a:spcPct val="20000"/>
        </a:spcBef>
        <a:spcAft>
          <a:spcPct val="0"/>
        </a:spcAft>
        <a:buChar char="–"/>
        <a:defRPr sz="2000">
          <a:solidFill>
            <a:schemeClr val="tx1"/>
          </a:solidFill>
          <a:latin typeface="Arial" charset="0"/>
          <a:ea typeface="+mn-ea"/>
        </a:defRPr>
      </a:lvl2pPr>
      <a:lvl3pPr marL="1143000" indent="-228600" algn="l" rtl="0" eaLnBrk="1" fontAlgn="base" hangingPunct="1">
        <a:spcBef>
          <a:spcPct val="20000"/>
        </a:spcBef>
        <a:spcAft>
          <a:spcPct val="0"/>
        </a:spcAft>
        <a:buChar char="•"/>
        <a:defRPr sz="2000">
          <a:solidFill>
            <a:schemeClr val="tx1"/>
          </a:solidFill>
          <a:latin typeface="Arial" charset="0"/>
          <a:ea typeface="+mn-ea"/>
        </a:defRPr>
      </a:lvl3pPr>
      <a:lvl4pPr marL="1600200" indent="-228600" algn="l" rtl="0" eaLnBrk="1" fontAlgn="base" hangingPunct="1">
        <a:spcBef>
          <a:spcPct val="20000"/>
        </a:spcBef>
        <a:spcAft>
          <a:spcPct val="0"/>
        </a:spcAft>
        <a:buChar char="–"/>
        <a:defRPr sz="2000">
          <a:solidFill>
            <a:schemeClr val="tx1"/>
          </a:solidFill>
          <a:latin typeface="Arial" charset="0"/>
          <a:ea typeface="+mn-ea"/>
        </a:defRPr>
      </a:lvl4pPr>
      <a:lvl5pPr marL="2057400" indent="-228600" algn="l" rtl="0" eaLnBrk="1" fontAlgn="base" hangingPunct="1">
        <a:spcBef>
          <a:spcPct val="20000"/>
        </a:spcBef>
        <a:spcAft>
          <a:spcPct val="0"/>
        </a:spcAft>
        <a:buChar char="»"/>
        <a:defRPr sz="2000">
          <a:solidFill>
            <a:schemeClr val="tx1"/>
          </a:solidFill>
          <a:latin typeface="Arial" charset="0"/>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srcRect/>
          <a:stretch>
            <a:fillRect/>
          </a:stretch>
        </p:blipFill>
        <p:spPr bwMode="auto">
          <a:xfrm>
            <a:off x="-33338" y="-428652"/>
            <a:ext cx="9177338" cy="6891338"/>
          </a:xfrm>
          <a:prstGeom prst="rect">
            <a:avLst/>
          </a:prstGeom>
          <a:noFill/>
          <a:ln w="9525">
            <a:noFill/>
            <a:miter lim="800000"/>
            <a:headEnd/>
            <a:tailEnd/>
          </a:ln>
        </p:spPr>
      </p:pic>
      <p:sp>
        <p:nvSpPr>
          <p:cNvPr id="10243" name="Rectangle 12"/>
          <p:cNvSpPr>
            <a:spLocks noGrp="1" noChangeArrowheads="1"/>
          </p:cNvSpPr>
          <p:nvPr>
            <p:ph type="ctrTitle" idx="4294967295"/>
          </p:nvPr>
        </p:nvSpPr>
        <p:spPr>
          <a:xfrm>
            <a:off x="0" y="1916113"/>
            <a:ext cx="8532813" cy="2160587"/>
          </a:xfrm>
        </p:spPr>
        <p:txBody>
          <a:bodyPr/>
          <a:lstStyle/>
          <a:p>
            <a:pPr algn="r"/>
            <a:br>
              <a:rPr lang="en-ZA" sz="3600" dirty="0"/>
            </a:br>
            <a:r>
              <a:rPr lang="en-ZA" sz="3600" dirty="0"/>
              <a:t>mSCOA and GRAP – Accounting Update:  </a:t>
            </a:r>
            <a:br>
              <a:rPr lang="en-ZA" sz="3600" dirty="0"/>
            </a:br>
            <a:r>
              <a:rPr lang="en-ZA" sz="3600" dirty="0"/>
              <a:t>IMFO – July 2016</a:t>
            </a:r>
            <a:br>
              <a:rPr lang="en-ZA" sz="3600" dirty="0"/>
            </a:br>
            <a:r>
              <a:rPr lang="en-ZA" sz="2000" i="1" dirty="0"/>
              <a:t>Reporting Pack and mSCOA V5.5 Technical Release</a:t>
            </a:r>
            <a:br>
              <a:rPr lang="en-ZA" sz="3600" dirty="0"/>
            </a:br>
            <a:br>
              <a:rPr lang="en-ZA" sz="3600" dirty="0"/>
            </a:br>
            <a:br>
              <a:rPr lang="en-ZA" sz="3600" dirty="0"/>
            </a:br>
            <a:r>
              <a:rPr lang="en-ZA" sz="3600" dirty="0"/>
              <a:t> </a:t>
            </a:r>
            <a:endParaRPr lang="en-US" sz="2800" dirty="0">
              <a:latin typeface="Arial Bold" pitchFamily="34" charset="0"/>
              <a:ea typeface="Osaka"/>
              <a:cs typeface="Osaka"/>
            </a:endParaRPr>
          </a:p>
        </p:txBody>
      </p:sp>
      <p:sp>
        <p:nvSpPr>
          <p:cNvPr id="10244" name="Rectangle 14"/>
          <p:cNvSpPr>
            <a:spLocks noChangeArrowheads="1"/>
          </p:cNvSpPr>
          <p:nvPr/>
        </p:nvSpPr>
        <p:spPr bwMode="auto">
          <a:xfrm>
            <a:off x="993775" y="4764088"/>
            <a:ext cx="7696200" cy="304800"/>
          </a:xfrm>
          <a:prstGeom prst="rect">
            <a:avLst/>
          </a:prstGeom>
          <a:noFill/>
          <a:ln w="9525">
            <a:noFill/>
            <a:miter lim="800000"/>
            <a:headEnd/>
            <a:tailEnd/>
          </a:ln>
        </p:spPr>
        <p:txBody>
          <a:bodyPr/>
          <a:lstStyle/>
          <a:p>
            <a:endParaRPr lang="en-ZA"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WHAT IS CONSIDERED TO BE INCLUDED IN REPORTING?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10</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772506460"/>
              </p:ext>
            </p:extLst>
          </p:nvPr>
        </p:nvGraphicFramePr>
        <p:xfrm>
          <a:off x="0" y="1052736"/>
          <a:ext cx="9144000" cy="9380861"/>
        </p:xfrm>
        <a:graphic>
          <a:graphicData uri="http://schemas.openxmlformats.org/drawingml/2006/table">
            <a:tbl>
              <a:tblPr firstRow="1" bandRow="1">
                <a:tableStyleId>{21E4AEA4-8DFA-4A89-87EB-49C32662AFE0}</a:tableStyleId>
              </a:tblPr>
              <a:tblGrid>
                <a:gridCol w="2447390">
                  <a:extLst>
                    <a:ext uri="{9D8B030D-6E8A-4147-A177-3AD203B41FA5}">
                      <a16:colId xmlns:a16="http://schemas.microsoft.com/office/drawing/2014/main" val="3632168269"/>
                    </a:ext>
                  </a:extLst>
                </a:gridCol>
                <a:gridCol w="4249220">
                  <a:extLst>
                    <a:ext uri="{9D8B030D-6E8A-4147-A177-3AD203B41FA5}">
                      <a16:colId xmlns:a16="http://schemas.microsoft.com/office/drawing/2014/main" val="1112101797"/>
                    </a:ext>
                  </a:extLst>
                </a:gridCol>
                <a:gridCol w="2447390">
                  <a:extLst>
                    <a:ext uri="{9D8B030D-6E8A-4147-A177-3AD203B41FA5}">
                      <a16:colId xmlns:a16="http://schemas.microsoft.com/office/drawing/2014/main" val="51330971"/>
                    </a:ext>
                  </a:extLst>
                </a:gridCol>
              </a:tblGrid>
              <a:tr h="395552">
                <a:tc>
                  <a:txBody>
                    <a:bodyPr/>
                    <a:lstStyle/>
                    <a:p>
                      <a:r>
                        <a:rPr lang="en-ZA" dirty="0"/>
                        <a:t>Schedule</a:t>
                      </a:r>
                    </a:p>
                  </a:txBody>
                  <a:tcPr/>
                </a:tc>
                <a:tc>
                  <a:txBody>
                    <a:bodyPr/>
                    <a:lstStyle/>
                    <a:p>
                      <a:r>
                        <a:rPr lang="en-ZA" dirty="0"/>
                        <a:t>Description of Report</a:t>
                      </a:r>
                    </a:p>
                  </a:txBody>
                  <a:tcPr/>
                </a:tc>
                <a:tc>
                  <a:txBody>
                    <a:bodyPr/>
                    <a:lstStyle/>
                    <a:p>
                      <a:r>
                        <a:rPr lang="en-ZA" dirty="0"/>
                        <a:t>Frequency</a:t>
                      </a:r>
                    </a:p>
                  </a:txBody>
                  <a:tcPr/>
                </a:tc>
                <a:extLst>
                  <a:ext uri="{0D108BD9-81ED-4DB2-BD59-A6C34878D82A}">
                    <a16:rowId xmlns:a16="http://schemas.microsoft.com/office/drawing/2014/main" val="2355930335"/>
                  </a:ext>
                </a:extLst>
              </a:tr>
              <a:tr h="668987">
                <a:tc>
                  <a:txBody>
                    <a:bodyPr/>
                    <a:lstStyle/>
                    <a:p>
                      <a:r>
                        <a:rPr lang="en-ZA" sz="1800" b="1" dirty="0"/>
                        <a:t>B</a:t>
                      </a:r>
                    </a:p>
                  </a:txBody>
                  <a:tcPr/>
                </a:tc>
                <a:tc>
                  <a:txBody>
                    <a:bodyPr/>
                    <a:lstStyle/>
                    <a:p>
                      <a:r>
                        <a:rPr lang="en-ZA" sz="1800" b="1" dirty="0"/>
                        <a:t>Municipal Adjustment Budget and</a:t>
                      </a:r>
                      <a:r>
                        <a:rPr lang="en-ZA" sz="1800" b="1" baseline="0" dirty="0"/>
                        <a:t> Supporting Tables</a:t>
                      </a:r>
                      <a:endParaRPr lang="en-ZA" sz="1800" b="1" dirty="0"/>
                    </a:p>
                  </a:txBody>
                  <a:tcPr/>
                </a:tc>
                <a:tc>
                  <a:txBody>
                    <a:bodyPr/>
                    <a:lstStyle/>
                    <a:p>
                      <a:r>
                        <a:rPr lang="en-ZA" sz="1800" b="1" dirty="0"/>
                        <a:t>10 working days after approving the adjusted budget</a:t>
                      </a:r>
                    </a:p>
                  </a:txBody>
                  <a:tcPr/>
                </a:tc>
                <a:extLst>
                  <a:ext uri="{0D108BD9-81ED-4DB2-BD59-A6C34878D82A}">
                    <a16:rowId xmlns:a16="http://schemas.microsoft.com/office/drawing/2014/main" val="86157475"/>
                  </a:ext>
                </a:extLst>
              </a:tr>
              <a:tr h="668987">
                <a:tc>
                  <a:txBody>
                    <a:bodyPr/>
                    <a:lstStyle/>
                    <a:p>
                      <a:r>
                        <a:rPr lang="en-ZA" sz="1800" baseline="0" dirty="0"/>
                        <a:t>Municipal Entity </a:t>
                      </a:r>
                    </a:p>
                    <a:p>
                      <a:endParaRPr lang="en-ZA" sz="1800" baseline="0" dirty="0"/>
                    </a:p>
                    <a:p>
                      <a:pPr marL="285750" indent="-285750">
                        <a:buFont typeface="Arial" panose="020B0604020202020204" pitchFamily="34" charset="0"/>
                        <a:buChar char="•"/>
                      </a:pPr>
                      <a:r>
                        <a:rPr lang="en-ZA" sz="1800" baseline="0" dirty="0"/>
                        <a:t>To Parent Municipality</a:t>
                      </a:r>
                    </a:p>
                    <a:p>
                      <a:pPr marL="285750" indent="-285750">
                        <a:buFont typeface="Arial" panose="020B0604020202020204" pitchFamily="34" charset="0"/>
                        <a:buChar char="•"/>
                      </a:pPr>
                      <a:r>
                        <a:rPr lang="en-ZA" sz="1800" baseline="0" dirty="0"/>
                        <a:t>For Consolidated Budget</a:t>
                      </a:r>
                    </a:p>
                    <a:p>
                      <a:pPr marL="285750" indent="-285750">
                        <a:buFont typeface="Arial" panose="020B0604020202020204" pitchFamily="34" charset="0"/>
                        <a:buChar char="•"/>
                      </a:pPr>
                      <a:r>
                        <a:rPr lang="en-ZA" sz="1800" baseline="0" dirty="0"/>
                        <a:t>To National Treasury</a:t>
                      </a:r>
                      <a:endParaRPr lang="en-ZA" sz="1800" dirty="0"/>
                    </a:p>
                  </a:txBody>
                  <a:tcPr/>
                </a:tc>
                <a:tc>
                  <a:txBody>
                    <a:bodyPr/>
                    <a:lstStyle/>
                    <a:p>
                      <a:r>
                        <a:rPr lang="en-ZA" sz="1800" dirty="0"/>
                        <a:t>Adjusted Budget Return</a:t>
                      </a:r>
                    </a:p>
                    <a:p>
                      <a:r>
                        <a:rPr lang="en-ZA" sz="1800" dirty="0"/>
                        <a:t>OSR – Statement</a:t>
                      </a:r>
                      <a:r>
                        <a:rPr lang="en-ZA" sz="1800" baseline="0" dirty="0"/>
                        <a:t> of Financial Performance Revised</a:t>
                      </a:r>
                    </a:p>
                    <a:p>
                      <a:r>
                        <a:rPr lang="en-ZA" sz="1800" baseline="0" dirty="0"/>
                        <a:t>CAR – Capital Acquisition Revised Budget</a:t>
                      </a:r>
                    </a:p>
                    <a:p>
                      <a:r>
                        <a:rPr lang="en-ZA" sz="1800" baseline="0" dirty="0"/>
                        <a:t>CFR – Cash Flow Revised Budget</a:t>
                      </a:r>
                    </a:p>
                    <a:p>
                      <a:r>
                        <a:rPr lang="en-ZA" sz="1800" baseline="0" dirty="0"/>
                        <a:t>BSR – Balance Sheet Revised Budget</a:t>
                      </a:r>
                    </a:p>
                    <a:p>
                      <a:r>
                        <a:rPr lang="en-ZA" sz="1800" baseline="0" dirty="0"/>
                        <a:t>AMR – Asset Management Revised</a:t>
                      </a:r>
                      <a:endParaRPr lang="en-ZA" sz="1800" dirty="0"/>
                    </a:p>
                  </a:txBody>
                  <a:tcPr/>
                </a:tc>
                <a:tc>
                  <a:txBody>
                    <a:bodyPr/>
                    <a:lstStyle/>
                    <a:p>
                      <a:endParaRPr lang="en-ZA" sz="1800" dirty="0"/>
                    </a:p>
                  </a:txBody>
                  <a:tcPr/>
                </a:tc>
                <a:extLst>
                  <a:ext uri="{0D108BD9-81ED-4DB2-BD59-A6C34878D82A}">
                    <a16:rowId xmlns:a16="http://schemas.microsoft.com/office/drawing/2014/main" val="398593194"/>
                  </a:ext>
                </a:extLst>
              </a:tr>
              <a:tr h="2675949">
                <a:tc>
                  <a:txBody>
                    <a:bodyPr/>
                    <a:lstStyle/>
                    <a:p>
                      <a:r>
                        <a:rPr lang="en-ZA" sz="1800" b="1" dirty="0"/>
                        <a:t>E</a:t>
                      </a:r>
                    </a:p>
                    <a:p>
                      <a:r>
                        <a:rPr lang="en-ZA" sz="1800" b="1" dirty="0"/>
                        <a:t>Budget</a:t>
                      </a:r>
                      <a:r>
                        <a:rPr lang="en-ZA" sz="1800" b="1" baseline="0" dirty="0"/>
                        <a:t> Schedule Municipal Entity</a:t>
                      </a:r>
                    </a:p>
                    <a:p>
                      <a:endParaRPr lang="en-ZA" sz="1800" b="1" baseline="0" dirty="0"/>
                    </a:p>
                    <a:p>
                      <a:pPr marL="285750" indent="-285750">
                        <a:buFont typeface="Arial" panose="020B0604020202020204" pitchFamily="34" charset="0"/>
                        <a:buChar char="•"/>
                      </a:pPr>
                      <a:r>
                        <a:rPr lang="en-ZA" sz="1800" b="1" baseline="0" dirty="0"/>
                        <a:t>To Parent Municipality</a:t>
                      </a:r>
                    </a:p>
                    <a:p>
                      <a:pPr marL="285750" indent="-285750">
                        <a:buFont typeface="Arial" panose="020B0604020202020204" pitchFamily="34" charset="0"/>
                        <a:buChar char="•"/>
                      </a:pPr>
                      <a:r>
                        <a:rPr lang="en-ZA" sz="1800" b="1" baseline="0" dirty="0"/>
                        <a:t>For Consolidated Budget</a:t>
                      </a:r>
                    </a:p>
                    <a:p>
                      <a:pPr marL="285750" indent="-285750">
                        <a:buFont typeface="Arial" panose="020B0604020202020204" pitchFamily="34" charset="0"/>
                        <a:buChar char="•"/>
                      </a:pPr>
                      <a:r>
                        <a:rPr lang="en-ZA" sz="1800" b="1" baseline="0" dirty="0"/>
                        <a:t>To National Treasury</a:t>
                      </a:r>
                    </a:p>
                    <a:p>
                      <a:endParaRPr lang="en-ZA" sz="1800" b="1" dirty="0"/>
                    </a:p>
                  </a:txBody>
                  <a:tcPr/>
                </a:tc>
                <a:tc>
                  <a:txBody>
                    <a:bodyPr/>
                    <a:lstStyle/>
                    <a:p>
                      <a:r>
                        <a:rPr lang="en-ZA" sz="1800" b="1" dirty="0"/>
                        <a:t>Municipal Adjustment Budget and Supporting Tables – Municipal</a:t>
                      </a:r>
                      <a:r>
                        <a:rPr lang="en-ZA" sz="1800" b="1" baseline="0" dirty="0"/>
                        <a:t> Entities</a:t>
                      </a:r>
                      <a:endParaRPr lang="en-ZA" sz="1800" b="1" dirty="0"/>
                    </a:p>
                  </a:txBody>
                  <a:tcPr/>
                </a:tc>
                <a:tc>
                  <a:txBody>
                    <a:bodyPr/>
                    <a:lstStyle/>
                    <a:p>
                      <a:r>
                        <a:rPr lang="en-ZA" sz="1800" b="1" dirty="0"/>
                        <a:t>10 working days after approving the adjusted budget</a:t>
                      </a:r>
                    </a:p>
                  </a:txBody>
                  <a:tcPr/>
                </a:tc>
                <a:extLst>
                  <a:ext uri="{0D108BD9-81ED-4DB2-BD59-A6C34878D82A}">
                    <a16:rowId xmlns:a16="http://schemas.microsoft.com/office/drawing/2014/main" val="2912129342"/>
                  </a:ext>
                </a:extLst>
              </a:tr>
              <a:tr h="2675949">
                <a:tc>
                  <a:txBody>
                    <a:bodyPr/>
                    <a:lstStyle/>
                    <a:p>
                      <a:r>
                        <a:rPr lang="en-ZA" sz="1800" dirty="0"/>
                        <a:t>C</a:t>
                      </a:r>
                    </a:p>
                  </a:txBody>
                  <a:tcPr/>
                </a:tc>
                <a:tc>
                  <a:txBody>
                    <a:bodyPr/>
                    <a:lstStyle/>
                    <a:p>
                      <a:r>
                        <a:rPr lang="en-ZA" sz="1800" dirty="0"/>
                        <a:t>Municipal In-year Reporting</a:t>
                      </a:r>
                      <a:r>
                        <a:rPr lang="en-ZA" sz="1800" baseline="0" dirty="0"/>
                        <a:t> and Supporting Tables</a:t>
                      </a:r>
                      <a:endParaRPr lang="en-ZA" sz="1800" dirty="0"/>
                    </a:p>
                  </a:txBody>
                  <a:tcPr/>
                </a:tc>
                <a:tc>
                  <a:txBody>
                    <a:bodyPr/>
                    <a:lstStyle/>
                    <a:p>
                      <a:r>
                        <a:rPr lang="en-ZA" sz="1800" dirty="0"/>
                        <a:t>Monthly</a:t>
                      </a:r>
                      <a:r>
                        <a:rPr lang="en-ZA" sz="1800" baseline="0" dirty="0"/>
                        <a:t> Section 71 Reports</a:t>
                      </a:r>
                      <a:endParaRPr lang="en-ZA" sz="1800" dirty="0"/>
                    </a:p>
                  </a:txBody>
                  <a:tcPr/>
                </a:tc>
                <a:extLst>
                  <a:ext uri="{0D108BD9-81ED-4DB2-BD59-A6C34878D82A}">
                    <a16:rowId xmlns:a16="http://schemas.microsoft.com/office/drawing/2014/main" val="3259841743"/>
                  </a:ext>
                </a:extLst>
              </a:tr>
            </a:tbl>
          </a:graphicData>
        </a:graphic>
      </p:graphicFrame>
    </p:spTree>
    <p:extLst>
      <p:ext uri="{BB962C8B-B14F-4D97-AF65-F5344CB8AC3E}">
        <p14:creationId xmlns:p14="http://schemas.microsoft.com/office/powerpoint/2010/main" val="2363878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WHAT IS CONSIDERED TO BE INCLUDED IN REPORTING?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11</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9329925"/>
              </p:ext>
            </p:extLst>
          </p:nvPr>
        </p:nvGraphicFramePr>
        <p:xfrm>
          <a:off x="0" y="1052736"/>
          <a:ext cx="9144000" cy="7162112"/>
        </p:xfrm>
        <a:graphic>
          <a:graphicData uri="http://schemas.openxmlformats.org/drawingml/2006/table">
            <a:tbl>
              <a:tblPr firstRow="1" bandRow="1">
                <a:tableStyleId>{21E4AEA4-8DFA-4A89-87EB-49C32662AFE0}</a:tableStyleId>
              </a:tblPr>
              <a:tblGrid>
                <a:gridCol w="2447390">
                  <a:extLst>
                    <a:ext uri="{9D8B030D-6E8A-4147-A177-3AD203B41FA5}">
                      <a16:colId xmlns:a16="http://schemas.microsoft.com/office/drawing/2014/main" val="3632168269"/>
                    </a:ext>
                  </a:extLst>
                </a:gridCol>
                <a:gridCol w="4249220">
                  <a:extLst>
                    <a:ext uri="{9D8B030D-6E8A-4147-A177-3AD203B41FA5}">
                      <a16:colId xmlns:a16="http://schemas.microsoft.com/office/drawing/2014/main" val="1112101797"/>
                    </a:ext>
                  </a:extLst>
                </a:gridCol>
                <a:gridCol w="2447390">
                  <a:extLst>
                    <a:ext uri="{9D8B030D-6E8A-4147-A177-3AD203B41FA5}">
                      <a16:colId xmlns:a16="http://schemas.microsoft.com/office/drawing/2014/main" val="51330971"/>
                    </a:ext>
                  </a:extLst>
                </a:gridCol>
              </a:tblGrid>
              <a:tr h="395552">
                <a:tc>
                  <a:txBody>
                    <a:bodyPr/>
                    <a:lstStyle/>
                    <a:p>
                      <a:r>
                        <a:rPr lang="en-ZA" dirty="0"/>
                        <a:t>Schedule</a:t>
                      </a:r>
                    </a:p>
                  </a:txBody>
                  <a:tcPr/>
                </a:tc>
                <a:tc>
                  <a:txBody>
                    <a:bodyPr/>
                    <a:lstStyle/>
                    <a:p>
                      <a:r>
                        <a:rPr lang="en-ZA" dirty="0"/>
                        <a:t>Description of Report</a:t>
                      </a:r>
                    </a:p>
                  </a:txBody>
                  <a:tcPr/>
                </a:tc>
                <a:tc>
                  <a:txBody>
                    <a:bodyPr/>
                    <a:lstStyle/>
                    <a:p>
                      <a:r>
                        <a:rPr lang="en-ZA" dirty="0"/>
                        <a:t>Frequency</a:t>
                      </a:r>
                    </a:p>
                  </a:txBody>
                  <a:tcPr/>
                </a:tc>
                <a:extLst>
                  <a:ext uri="{0D108BD9-81ED-4DB2-BD59-A6C34878D82A}">
                    <a16:rowId xmlns:a16="http://schemas.microsoft.com/office/drawing/2014/main" val="2355930335"/>
                  </a:ext>
                </a:extLst>
              </a:tr>
              <a:tr h="668987">
                <a:tc>
                  <a:txBody>
                    <a:bodyPr/>
                    <a:lstStyle/>
                    <a:p>
                      <a:r>
                        <a:rPr lang="en-ZA" sz="1800" b="1" dirty="0"/>
                        <a:t>F</a:t>
                      </a:r>
                    </a:p>
                    <a:p>
                      <a:r>
                        <a:rPr lang="en-ZA" sz="1800" b="1" dirty="0"/>
                        <a:t>Municipal</a:t>
                      </a:r>
                      <a:r>
                        <a:rPr lang="en-ZA" sz="1800" b="1" baseline="0" dirty="0"/>
                        <a:t> Entity</a:t>
                      </a:r>
                    </a:p>
                    <a:p>
                      <a:pPr marL="285750" indent="-285750">
                        <a:buFont typeface="Arial" panose="020B0604020202020204" pitchFamily="34" charset="0"/>
                        <a:buChar char="•"/>
                      </a:pPr>
                      <a:r>
                        <a:rPr lang="en-ZA" sz="1800" b="1" baseline="0" dirty="0"/>
                        <a:t>To Parent Municipality</a:t>
                      </a:r>
                    </a:p>
                    <a:p>
                      <a:pPr marL="285750" indent="-285750">
                        <a:buFont typeface="Arial" panose="020B0604020202020204" pitchFamily="34" charset="0"/>
                        <a:buChar char="•"/>
                      </a:pPr>
                      <a:r>
                        <a:rPr lang="en-ZA" sz="1800" b="1" baseline="0" dirty="0"/>
                        <a:t>For Consolidated Budget</a:t>
                      </a:r>
                    </a:p>
                    <a:p>
                      <a:pPr marL="285750" indent="-285750">
                        <a:buFont typeface="Arial" panose="020B0604020202020204" pitchFamily="34" charset="0"/>
                        <a:buChar char="•"/>
                      </a:pPr>
                      <a:r>
                        <a:rPr lang="en-ZA" sz="1800" b="1" baseline="0" dirty="0"/>
                        <a:t>To National Treasury</a:t>
                      </a:r>
                      <a:endParaRPr lang="en-ZA" sz="1800" b="1" dirty="0"/>
                    </a:p>
                  </a:txBody>
                  <a:tcPr/>
                </a:tc>
                <a:tc>
                  <a:txBody>
                    <a:bodyPr/>
                    <a:lstStyle/>
                    <a:p>
                      <a:r>
                        <a:rPr lang="en-ZA" sz="1800" b="1" dirty="0"/>
                        <a:t>Municipal Adjustment Budget and</a:t>
                      </a:r>
                      <a:r>
                        <a:rPr lang="en-ZA" sz="1800" b="1" baseline="0" dirty="0"/>
                        <a:t> Supporting Tables</a:t>
                      </a:r>
                      <a:endParaRPr lang="en-ZA" sz="1800" b="1" dirty="0"/>
                    </a:p>
                  </a:txBody>
                  <a:tcPr/>
                </a:tc>
                <a:tc>
                  <a:txBody>
                    <a:bodyPr/>
                    <a:lstStyle/>
                    <a:p>
                      <a:r>
                        <a:rPr lang="en-ZA" sz="1800" b="1" dirty="0"/>
                        <a:t>10 working days after approving the adjusted budget</a:t>
                      </a:r>
                    </a:p>
                  </a:txBody>
                  <a:tcPr/>
                </a:tc>
                <a:extLst>
                  <a:ext uri="{0D108BD9-81ED-4DB2-BD59-A6C34878D82A}">
                    <a16:rowId xmlns:a16="http://schemas.microsoft.com/office/drawing/2014/main" val="86157475"/>
                  </a:ext>
                </a:extLst>
              </a:tr>
              <a:tr h="668987">
                <a:tc>
                  <a:txBody>
                    <a:bodyPr/>
                    <a:lstStyle/>
                    <a:p>
                      <a:r>
                        <a:rPr lang="en-ZA" sz="1800" dirty="0"/>
                        <a:t>Monthly Reporting</a:t>
                      </a:r>
                    </a:p>
                  </a:txBody>
                  <a:tcPr/>
                </a:tc>
                <a:tc>
                  <a:txBody>
                    <a:bodyPr/>
                    <a:lstStyle/>
                    <a:p>
                      <a:r>
                        <a:rPr lang="en-ZA" sz="1800" dirty="0"/>
                        <a:t>AC:  Age Analysis</a:t>
                      </a:r>
                      <a:r>
                        <a:rPr lang="en-ZA" sz="1800" baseline="0" dirty="0"/>
                        <a:t> of Creditors</a:t>
                      </a:r>
                    </a:p>
                    <a:p>
                      <a:r>
                        <a:rPr lang="en-ZA" sz="1800" baseline="0" dirty="0"/>
                        <a:t>AD:  Cash Flow Accruals</a:t>
                      </a:r>
                    </a:p>
                    <a:p>
                      <a:r>
                        <a:rPr lang="en-ZA" sz="1800" baseline="0" dirty="0"/>
                        <a:t>CFA:  Cash Flow Actuals</a:t>
                      </a:r>
                    </a:p>
                    <a:p>
                      <a:r>
                        <a:rPr lang="en-ZA" sz="1800" baseline="0" dirty="0"/>
                        <a:t>CAA:  Capital Acquisition Actuals</a:t>
                      </a:r>
                    </a:p>
                    <a:p>
                      <a:r>
                        <a:rPr lang="en-ZA" sz="1800" baseline="0" dirty="0"/>
                        <a:t>OSA:  Statement of Financial Performance Actuals</a:t>
                      </a:r>
                    </a:p>
                    <a:p>
                      <a:r>
                        <a:rPr lang="en-ZA" sz="1800" baseline="0" dirty="0"/>
                        <a:t>BSAC:  Balance Sheet Actuals (this is a snapshot of municipal finances at the end of the month)</a:t>
                      </a:r>
                    </a:p>
                    <a:p>
                      <a:r>
                        <a:rPr lang="en-ZA" sz="1800" baseline="0" dirty="0"/>
                        <a:t>RME:  Repairs and Maintenance Operating Actual  (this is a new return similar to the grant returns used and concentrates on any operating expenditure incurred for repairs and maintenance during the month of reporting</a:t>
                      </a:r>
                      <a:endParaRPr lang="en-ZA" sz="1800" dirty="0"/>
                    </a:p>
                  </a:txBody>
                  <a:tcPr/>
                </a:tc>
                <a:tc>
                  <a:txBody>
                    <a:bodyPr/>
                    <a:lstStyle/>
                    <a:p>
                      <a:endParaRPr lang="en-ZA" sz="1800" dirty="0"/>
                    </a:p>
                  </a:txBody>
                  <a:tcPr/>
                </a:tc>
                <a:extLst>
                  <a:ext uri="{0D108BD9-81ED-4DB2-BD59-A6C34878D82A}">
                    <a16:rowId xmlns:a16="http://schemas.microsoft.com/office/drawing/2014/main" val="398593194"/>
                  </a:ext>
                </a:extLst>
              </a:tr>
            </a:tbl>
          </a:graphicData>
        </a:graphic>
      </p:graphicFrame>
    </p:spTree>
    <p:extLst>
      <p:ext uri="{BB962C8B-B14F-4D97-AF65-F5344CB8AC3E}">
        <p14:creationId xmlns:p14="http://schemas.microsoft.com/office/powerpoint/2010/main" val="3017778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WHAT IS CONSIDERED TO BE INCLUDED IN REPORTING?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12</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664211113"/>
              </p:ext>
            </p:extLst>
          </p:nvPr>
        </p:nvGraphicFramePr>
        <p:xfrm>
          <a:off x="0" y="1052736"/>
          <a:ext cx="9934780" cy="5699072"/>
        </p:xfrm>
        <a:graphic>
          <a:graphicData uri="http://schemas.openxmlformats.org/drawingml/2006/table">
            <a:tbl>
              <a:tblPr firstRow="1" bandRow="1">
                <a:tableStyleId>{21E4AEA4-8DFA-4A89-87EB-49C32662AFE0}</a:tableStyleId>
              </a:tblPr>
              <a:tblGrid>
                <a:gridCol w="2447390">
                  <a:extLst>
                    <a:ext uri="{9D8B030D-6E8A-4147-A177-3AD203B41FA5}">
                      <a16:colId xmlns:a16="http://schemas.microsoft.com/office/drawing/2014/main" val="3632168269"/>
                    </a:ext>
                  </a:extLst>
                </a:gridCol>
                <a:gridCol w="5040000">
                  <a:extLst>
                    <a:ext uri="{9D8B030D-6E8A-4147-A177-3AD203B41FA5}">
                      <a16:colId xmlns:a16="http://schemas.microsoft.com/office/drawing/2014/main" val="1112101797"/>
                    </a:ext>
                  </a:extLst>
                </a:gridCol>
                <a:gridCol w="2447390">
                  <a:extLst>
                    <a:ext uri="{9D8B030D-6E8A-4147-A177-3AD203B41FA5}">
                      <a16:colId xmlns:a16="http://schemas.microsoft.com/office/drawing/2014/main" val="51330971"/>
                    </a:ext>
                  </a:extLst>
                </a:gridCol>
              </a:tblGrid>
              <a:tr h="395552">
                <a:tc>
                  <a:txBody>
                    <a:bodyPr/>
                    <a:lstStyle/>
                    <a:p>
                      <a:r>
                        <a:rPr lang="en-ZA" dirty="0"/>
                        <a:t>Schedule</a:t>
                      </a:r>
                    </a:p>
                  </a:txBody>
                  <a:tcPr/>
                </a:tc>
                <a:tc>
                  <a:txBody>
                    <a:bodyPr/>
                    <a:lstStyle/>
                    <a:p>
                      <a:r>
                        <a:rPr lang="en-ZA" dirty="0"/>
                        <a:t>Description of Report</a:t>
                      </a:r>
                    </a:p>
                  </a:txBody>
                  <a:tcPr/>
                </a:tc>
                <a:tc>
                  <a:txBody>
                    <a:bodyPr/>
                    <a:lstStyle/>
                    <a:p>
                      <a:r>
                        <a:rPr lang="en-ZA" dirty="0"/>
                        <a:t>Frequency</a:t>
                      </a:r>
                    </a:p>
                  </a:txBody>
                  <a:tcPr/>
                </a:tc>
                <a:extLst>
                  <a:ext uri="{0D108BD9-81ED-4DB2-BD59-A6C34878D82A}">
                    <a16:rowId xmlns:a16="http://schemas.microsoft.com/office/drawing/2014/main" val="2355930335"/>
                  </a:ext>
                </a:extLst>
              </a:tr>
              <a:tr h="668987">
                <a:tc>
                  <a:txBody>
                    <a:bodyPr/>
                    <a:lstStyle/>
                    <a:p>
                      <a:r>
                        <a:rPr lang="en-ZA" sz="1800" dirty="0"/>
                        <a:t>Monthly Reporting</a:t>
                      </a:r>
                    </a:p>
                    <a:p>
                      <a:r>
                        <a:rPr lang="en-ZA" sz="1800" dirty="0"/>
                        <a:t>Grants:</a:t>
                      </a:r>
                    </a:p>
                  </a:txBody>
                  <a:tcPr/>
                </a:tc>
                <a:tc>
                  <a:txBody>
                    <a:bodyPr/>
                    <a:lstStyle/>
                    <a:p>
                      <a:r>
                        <a:rPr lang="en-ZA" sz="1800" dirty="0"/>
                        <a:t>FMG – Finance Management </a:t>
                      </a:r>
                    </a:p>
                    <a:p>
                      <a:r>
                        <a:rPr lang="en-ZA" sz="1800" dirty="0"/>
                        <a:t>DRG – Drought Relief </a:t>
                      </a:r>
                    </a:p>
                    <a:p>
                      <a:r>
                        <a:rPr lang="en-ZA" sz="1800" dirty="0"/>
                        <a:t>MDRG – Municipal</a:t>
                      </a:r>
                      <a:r>
                        <a:rPr lang="en-ZA" sz="1800" baseline="0" dirty="0"/>
                        <a:t> Drought Relief</a:t>
                      </a:r>
                    </a:p>
                    <a:p>
                      <a:r>
                        <a:rPr lang="en-ZA" sz="1800" baseline="0" dirty="0"/>
                        <a:t>EEDG – Energy Efficiency and Demand Site Management </a:t>
                      </a:r>
                    </a:p>
                    <a:p>
                      <a:r>
                        <a:rPr lang="en-ZA" sz="1800" baseline="0" dirty="0"/>
                        <a:t>INED – Integrated National Electrification Program </a:t>
                      </a:r>
                    </a:p>
                    <a:p>
                      <a:r>
                        <a:rPr lang="en-ZA" sz="1800" baseline="0" dirty="0"/>
                        <a:t>MIG – Municipal Infrastructure </a:t>
                      </a:r>
                    </a:p>
                    <a:p>
                      <a:r>
                        <a:rPr lang="en-ZA" sz="1800" baseline="0" dirty="0"/>
                        <a:t>MSIG – Municipal Systems Improvement </a:t>
                      </a:r>
                    </a:p>
                    <a:p>
                      <a:r>
                        <a:rPr lang="en-ZA" sz="1800" baseline="0" dirty="0"/>
                        <a:t>NDG – Neighbourhood Development Partnership </a:t>
                      </a:r>
                    </a:p>
                    <a:p>
                      <a:r>
                        <a:rPr lang="en-ZA" sz="1800" baseline="0" dirty="0"/>
                        <a:t>PTIG – Public Transport Infrastructure and Systems</a:t>
                      </a:r>
                    </a:p>
                    <a:p>
                      <a:r>
                        <a:rPr lang="en-ZA" sz="1800" baseline="0" dirty="0"/>
                        <a:t>RTSG – Rural Transport Service and Infrastructure</a:t>
                      </a:r>
                    </a:p>
                    <a:p>
                      <a:r>
                        <a:rPr lang="en-ZA" sz="1800" baseline="0" dirty="0"/>
                        <a:t>WSOG – Water Service Operating Subsidy </a:t>
                      </a:r>
                    </a:p>
                    <a:p>
                      <a:r>
                        <a:rPr lang="en-ZA" sz="1800" baseline="0" dirty="0"/>
                        <a:t>ISDG – Infrastructure Skills Development </a:t>
                      </a:r>
                    </a:p>
                    <a:p>
                      <a:r>
                        <a:rPr lang="en-ZA" sz="1800" baseline="0" dirty="0"/>
                        <a:t>PWPG – Expanded Public Works Programme Integrated </a:t>
                      </a:r>
                    </a:p>
                  </a:txBody>
                  <a:tcPr/>
                </a:tc>
                <a:tc>
                  <a:txBody>
                    <a:bodyPr/>
                    <a:lstStyle/>
                    <a:p>
                      <a:r>
                        <a:rPr lang="en-ZA" sz="1800" dirty="0"/>
                        <a:t>Monthly</a:t>
                      </a:r>
                    </a:p>
                  </a:txBody>
                  <a:tcPr/>
                </a:tc>
                <a:extLst>
                  <a:ext uri="{0D108BD9-81ED-4DB2-BD59-A6C34878D82A}">
                    <a16:rowId xmlns:a16="http://schemas.microsoft.com/office/drawing/2014/main" val="398593194"/>
                  </a:ext>
                </a:extLst>
              </a:tr>
            </a:tbl>
          </a:graphicData>
        </a:graphic>
      </p:graphicFrame>
    </p:spTree>
    <p:extLst>
      <p:ext uri="{BB962C8B-B14F-4D97-AF65-F5344CB8AC3E}">
        <p14:creationId xmlns:p14="http://schemas.microsoft.com/office/powerpoint/2010/main" val="98456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WHAT IS CONSIDERED TO BE INCLUDED IN REPORTING?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13</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048247306"/>
              </p:ext>
            </p:extLst>
          </p:nvPr>
        </p:nvGraphicFramePr>
        <p:xfrm>
          <a:off x="0" y="1052736"/>
          <a:ext cx="9144000" cy="5241872"/>
        </p:xfrm>
        <a:graphic>
          <a:graphicData uri="http://schemas.openxmlformats.org/drawingml/2006/table">
            <a:tbl>
              <a:tblPr firstRow="1" bandRow="1">
                <a:tableStyleId>{21E4AEA4-8DFA-4A89-87EB-49C32662AFE0}</a:tableStyleId>
              </a:tblPr>
              <a:tblGrid>
                <a:gridCol w="3528000">
                  <a:extLst>
                    <a:ext uri="{9D8B030D-6E8A-4147-A177-3AD203B41FA5}">
                      <a16:colId xmlns:a16="http://schemas.microsoft.com/office/drawing/2014/main" val="3632168269"/>
                    </a:ext>
                  </a:extLst>
                </a:gridCol>
                <a:gridCol w="3456000">
                  <a:extLst>
                    <a:ext uri="{9D8B030D-6E8A-4147-A177-3AD203B41FA5}">
                      <a16:colId xmlns:a16="http://schemas.microsoft.com/office/drawing/2014/main" val="1112101797"/>
                    </a:ext>
                  </a:extLst>
                </a:gridCol>
                <a:gridCol w="2160000">
                  <a:extLst>
                    <a:ext uri="{9D8B030D-6E8A-4147-A177-3AD203B41FA5}">
                      <a16:colId xmlns:a16="http://schemas.microsoft.com/office/drawing/2014/main" val="51330971"/>
                    </a:ext>
                  </a:extLst>
                </a:gridCol>
              </a:tblGrid>
              <a:tr h="395552">
                <a:tc>
                  <a:txBody>
                    <a:bodyPr/>
                    <a:lstStyle/>
                    <a:p>
                      <a:r>
                        <a:rPr lang="en-ZA" dirty="0"/>
                        <a:t>Schedule</a:t>
                      </a:r>
                    </a:p>
                  </a:txBody>
                  <a:tcPr/>
                </a:tc>
                <a:tc>
                  <a:txBody>
                    <a:bodyPr/>
                    <a:lstStyle/>
                    <a:p>
                      <a:r>
                        <a:rPr lang="en-ZA" dirty="0"/>
                        <a:t>Description of Report</a:t>
                      </a:r>
                    </a:p>
                  </a:txBody>
                  <a:tcPr/>
                </a:tc>
                <a:tc>
                  <a:txBody>
                    <a:bodyPr/>
                    <a:lstStyle/>
                    <a:p>
                      <a:r>
                        <a:rPr lang="en-ZA" dirty="0"/>
                        <a:t>Frequency</a:t>
                      </a:r>
                    </a:p>
                  </a:txBody>
                  <a:tcPr/>
                </a:tc>
                <a:extLst>
                  <a:ext uri="{0D108BD9-81ED-4DB2-BD59-A6C34878D82A}">
                    <a16:rowId xmlns:a16="http://schemas.microsoft.com/office/drawing/2014/main" val="2355930335"/>
                  </a:ext>
                </a:extLst>
              </a:tr>
              <a:tr h="668987">
                <a:tc>
                  <a:txBody>
                    <a:bodyPr/>
                    <a:lstStyle/>
                    <a:p>
                      <a:r>
                        <a:rPr lang="en-ZA" sz="1800" baseline="0" dirty="0"/>
                        <a:t>Reporting on Audited Figures</a:t>
                      </a:r>
                    </a:p>
                  </a:txBody>
                  <a:tcPr/>
                </a:tc>
                <a:tc>
                  <a:txBody>
                    <a:bodyPr/>
                    <a:lstStyle/>
                    <a:p>
                      <a:r>
                        <a:rPr lang="en-ZA" sz="1800" baseline="0" dirty="0"/>
                        <a:t>OSAA – Statement of Financial Performance</a:t>
                      </a:r>
                    </a:p>
                    <a:p>
                      <a:r>
                        <a:rPr lang="en-ZA" sz="1800" baseline="0" dirty="0"/>
                        <a:t>CAAA – Capital Acquisition</a:t>
                      </a:r>
                    </a:p>
                    <a:p>
                      <a:r>
                        <a:rPr lang="en-ZA" sz="1800" baseline="0" dirty="0"/>
                        <a:t>CFAA – Cash Flow Audited</a:t>
                      </a:r>
                    </a:p>
                    <a:p>
                      <a:r>
                        <a:rPr lang="en-ZA" sz="1800" baseline="0" dirty="0"/>
                        <a:t>BSA – Balance Sheet Audited</a:t>
                      </a:r>
                    </a:p>
                    <a:p>
                      <a:r>
                        <a:rPr lang="en-ZA" sz="1800" baseline="0" dirty="0"/>
                        <a:t>ACA – Aging Creditor Figures</a:t>
                      </a:r>
                    </a:p>
                    <a:p>
                      <a:r>
                        <a:rPr lang="en-ZA" sz="1800" baseline="0" dirty="0"/>
                        <a:t>AMA – Asset Management Audited</a:t>
                      </a:r>
                    </a:p>
                  </a:txBody>
                  <a:tcPr/>
                </a:tc>
                <a:tc>
                  <a:txBody>
                    <a:bodyPr/>
                    <a:lstStyle/>
                    <a:p>
                      <a:r>
                        <a:rPr lang="en-ZA" sz="1800" dirty="0"/>
                        <a:t>From 1 December onwards</a:t>
                      </a:r>
                    </a:p>
                  </a:txBody>
                  <a:tcPr/>
                </a:tc>
                <a:extLst>
                  <a:ext uri="{0D108BD9-81ED-4DB2-BD59-A6C34878D82A}">
                    <a16:rowId xmlns:a16="http://schemas.microsoft.com/office/drawing/2014/main" val="398593194"/>
                  </a:ext>
                </a:extLst>
              </a:tr>
              <a:tr h="668987">
                <a:tc>
                  <a:txBody>
                    <a:bodyPr/>
                    <a:lstStyle/>
                    <a:p>
                      <a:r>
                        <a:rPr lang="en-ZA" sz="1800" baseline="0" dirty="0"/>
                        <a:t>Reporting on Restated Audited Figures</a:t>
                      </a:r>
                    </a:p>
                  </a:txBody>
                  <a:tcPr/>
                </a:tc>
                <a:tc>
                  <a:txBody>
                    <a:bodyPr/>
                    <a:lstStyle/>
                    <a:p>
                      <a:r>
                        <a:rPr lang="en-ZA" sz="1800" baseline="0" dirty="0"/>
                        <a:t>OSAA – Statement of Financial Performance</a:t>
                      </a:r>
                    </a:p>
                    <a:p>
                      <a:r>
                        <a:rPr lang="en-ZA" sz="1800" baseline="0" dirty="0"/>
                        <a:t>CAAA – Capital Acquisition</a:t>
                      </a:r>
                    </a:p>
                    <a:p>
                      <a:r>
                        <a:rPr lang="en-ZA" sz="1800" baseline="0" dirty="0"/>
                        <a:t>CFAA – Cash Flow Audited</a:t>
                      </a:r>
                    </a:p>
                    <a:p>
                      <a:r>
                        <a:rPr lang="en-ZA" sz="1800" baseline="0" dirty="0"/>
                        <a:t>BSA – Balance Sheet Audited</a:t>
                      </a:r>
                    </a:p>
                    <a:p>
                      <a:r>
                        <a:rPr lang="en-ZA" sz="1800" baseline="0" dirty="0"/>
                        <a:t>ACA – Aging Creditor Figures</a:t>
                      </a:r>
                    </a:p>
                    <a:p>
                      <a:r>
                        <a:rPr lang="en-ZA" sz="1800" baseline="0" dirty="0"/>
                        <a:t>ADA – Aging Debtor Figures</a:t>
                      </a:r>
                    </a:p>
                    <a:p>
                      <a:r>
                        <a:rPr lang="en-ZA" sz="1800" baseline="0" dirty="0"/>
                        <a:t>AMA – Asset Management Audited</a:t>
                      </a:r>
                    </a:p>
                  </a:txBody>
                  <a:tcPr/>
                </a:tc>
                <a:tc>
                  <a:txBody>
                    <a:bodyPr/>
                    <a:lstStyle/>
                    <a:p>
                      <a:r>
                        <a:rPr lang="en-ZA" sz="1800" dirty="0"/>
                        <a:t>Restated</a:t>
                      </a:r>
                      <a:r>
                        <a:rPr lang="en-ZA" sz="1800" baseline="0" dirty="0"/>
                        <a:t> figures during preparation of next year’s AFS (Period 15)</a:t>
                      </a:r>
                      <a:endParaRPr lang="en-ZA" sz="1800" dirty="0"/>
                    </a:p>
                  </a:txBody>
                  <a:tcPr/>
                </a:tc>
                <a:extLst>
                  <a:ext uri="{0D108BD9-81ED-4DB2-BD59-A6C34878D82A}">
                    <a16:rowId xmlns:a16="http://schemas.microsoft.com/office/drawing/2014/main" val="679272688"/>
                  </a:ext>
                </a:extLst>
              </a:tr>
            </a:tbl>
          </a:graphicData>
        </a:graphic>
      </p:graphicFrame>
    </p:spTree>
    <p:extLst>
      <p:ext uri="{BB962C8B-B14F-4D97-AF65-F5344CB8AC3E}">
        <p14:creationId xmlns:p14="http://schemas.microsoft.com/office/powerpoint/2010/main" val="3300337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1</a:t>
            </a:r>
          </a:p>
        </p:txBody>
      </p:sp>
      <p:sp>
        <p:nvSpPr>
          <p:cNvPr id="3" name="Vertical Text Placeholder 2"/>
          <p:cNvSpPr>
            <a:spLocks noGrp="1"/>
          </p:cNvSpPr>
          <p:nvPr>
            <p:ph type="body" orient="vert" idx="1"/>
          </p:nvPr>
        </p:nvSpPr>
        <p:spPr>
          <a:xfrm>
            <a:off x="101228" y="1255594"/>
            <a:ext cx="9151292" cy="4585166"/>
          </a:xfrm>
        </p:spPr>
        <p:txBody>
          <a:bodyPr vert="horz"/>
          <a:lstStyle/>
          <a:p>
            <a:r>
              <a:rPr lang="en-ZA" b="1" dirty="0"/>
              <a:t>Minimal changes </a:t>
            </a:r>
            <a:r>
              <a:rPr lang="en-ZA" dirty="0"/>
              <a:t>in terminology, layout and presentation in existing reports</a:t>
            </a:r>
          </a:p>
          <a:p>
            <a:r>
              <a:rPr lang="en-ZA" dirty="0"/>
              <a:t>Technical Work Group to give consent on the </a:t>
            </a:r>
            <a:r>
              <a:rPr lang="en-ZA" b="1" dirty="0"/>
              <a:t>alignment, potential inconsistencies and “best fits”</a:t>
            </a:r>
            <a:r>
              <a:rPr lang="en-ZA" dirty="0"/>
              <a:t> that could apply.  Proposed to be included in  the Project Summary Document for completeness.</a:t>
            </a:r>
          </a:p>
          <a:p>
            <a:r>
              <a:rPr lang="en-ZA" b="1" dirty="0"/>
              <a:t>Challenges in achieving seamless alignment </a:t>
            </a:r>
            <a:r>
              <a:rPr lang="en-ZA" dirty="0"/>
              <a:t>in reporting (planning – budgeting – in-year reporting and annual financial statements) in the accountability cycle during this transitional phase. </a:t>
            </a:r>
            <a:r>
              <a:rPr lang="en-ZA" dirty="0">
                <a:solidFill>
                  <a:schemeClr val="accent2"/>
                </a:solidFill>
              </a:rPr>
              <a:t> ULTIMATE GOAL</a:t>
            </a:r>
          </a:p>
          <a:p>
            <a:r>
              <a:rPr lang="en-ZA" dirty="0"/>
              <a:t>mSCOA alignment to existing reports based on </a:t>
            </a:r>
            <a:r>
              <a:rPr lang="en-ZA" b="1" dirty="0"/>
              <a:t>reporting links</a:t>
            </a:r>
            <a:r>
              <a:rPr lang="en-ZA" dirty="0"/>
              <a:t> to be available in the final release for 2017/18 budgeting with report extraction from the LGDRS.</a:t>
            </a:r>
          </a:p>
          <a:p>
            <a:r>
              <a:rPr lang="en-ZA" b="1" dirty="0"/>
              <a:t>Illustrated financial statements</a:t>
            </a:r>
            <a:r>
              <a:rPr lang="en-ZA" dirty="0"/>
              <a:t> (potential revision) – seamless alignment between budgeted information – in-year – monthly and annual reporting.</a:t>
            </a:r>
          </a:p>
          <a:p>
            <a:r>
              <a:rPr lang="en-ZA" b="1" dirty="0"/>
              <a:t>Accountability</a:t>
            </a:r>
            <a:r>
              <a:rPr lang="en-ZA" dirty="0"/>
              <a:t> responsibility of governance structure to be maintained.</a:t>
            </a:r>
          </a:p>
          <a:p>
            <a:r>
              <a:rPr lang="en-ZA" dirty="0"/>
              <a:t>LGDRS is as </a:t>
            </a:r>
            <a:r>
              <a:rPr lang="en-ZA" b="1" dirty="0"/>
              <a:t>statistical system using commonality as base</a:t>
            </a:r>
          </a:p>
          <a:p>
            <a:r>
              <a:rPr lang="en-ZA" dirty="0"/>
              <a:t>Existing reporting formats need to be available from the system application (preferable) used by the municipality</a:t>
            </a:r>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14</a:t>
            </a:fld>
            <a:endParaRPr lang="en-US" dirty="0"/>
          </a:p>
        </p:txBody>
      </p:sp>
    </p:spTree>
    <p:extLst>
      <p:ext uri="{BB962C8B-B14F-4D97-AF65-F5344CB8AC3E}">
        <p14:creationId xmlns:p14="http://schemas.microsoft.com/office/powerpoint/2010/main" val="1821718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1  (Continue)</a:t>
            </a:r>
          </a:p>
        </p:txBody>
      </p:sp>
      <p:sp>
        <p:nvSpPr>
          <p:cNvPr id="3" name="Vertical Text Placeholder 2"/>
          <p:cNvSpPr>
            <a:spLocks noGrp="1"/>
          </p:cNvSpPr>
          <p:nvPr>
            <p:ph type="body" orient="vert" idx="1"/>
          </p:nvPr>
        </p:nvSpPr>
        <p:spPr>
          <a:xfrm>
            <a:off x="101228" y="1255594"/>
            <a:ext cx="9151292" cy="4585166"/>
          </a:xfrm>
        </p:spPr>
        <p:txBody>
          <a:bodyPr vert="horz"/>
          <a:lstStyle/>
          <a:p>
            <a:r>
              <a:rPr lang="en-ZA" dirty="0"/>
              <a:t>System application need to drive month and year-end procedures.</a:t>
            </a:r>
          </a:p>
          <a:p>
            <a:pPr lvl="1"/>
            <a:r>
              <a:rPr lang="en-ZA" dirty="0"/>
              <a:t>If these procedures did not complete data may not be submitted to the LGDRS</a:t>
            </a:r>
          </a:p>
          <a:p>
            <a:pPr lvl="1"/>
            <a:r>
              <a:rPr lang="en-ZA" dirty="0"/>
              <a:t>Transitional arrangement – provide for resubmissions</a:t>
            </a:r>
          </a:p>
          <a:p>
            <a:pPr lvl="1"/>
            <a:r>
              <a:rPr lang="en-ZA" dirty="0"/>
              <a:t>Complete Annual Financial Statements / Budget Reporting may not necessary be directly extracted from the system application.  </a:t>
            </a:r>
            <a:r>
              <a:rPr lang="en-ZA" dirty="0">
                <a:solidFill>
                  <a:schemeClr val="accent2"/>
                </a:solidFill>
              </a:rPr>
              <a:t>End GOAL</a:t>
            </a:r>
          </a:p>
          <a:p>
            <a:r>
              <a:rPr lang="en-ZA" dirty="0"/>
              <a:t> SARS Returns</a:t>
            </a:r>
          </a:p>
          <a:p>
            <a:pPr lvl="1"/>
            <a:r>
              <a:rPr lang="en-ZA" dirty="0"/>
              <a:t>First workshop held based on Version 5.4 take 1 in January 2016 – indicators added.</a:t>
            </a:r>
          </a:p>
          <a:p>
            <a:pPr lvl="1"/>
            <a:r>
              <a:rPr lang="en-ZA" dirty="0"/>
              <a:t>Second workshop envisage for 3</a:t>
            </a:r>
            <a:r>
              <a:rPr lang="en-ZA" baseline="30000" dirty="0"/>
              <a:t>rd</a:t>
            </a:r>
            <a:r>
              <a:rPr lang="en-ZA" dirty="0"/>
              <a:t> week in August 2016 – update of indicators final version.</a:t>
            </a:r>
          </a:p>
          <a:p>
            <a:pPr lvl="1"/>
            <a:r>
              <a:rPr lang="en-ZA" dirty="0"/>
              <a:t>Input draft for the VAT 419 Guide Revision released by SARS.</a:t>
            </a:r>
          </a:p>
          <a:p>
            <a:pPr lvl="1"/>
            <a:r>
              <a:rPr lang="en-ZA" dirty="0"/>
              <a:t>PSD to be drafted to explain the VAT Indicators.</a:t>
            </a:r>
          </a:p>
          <a:p>
            <a:pPr lvl="1"/>
            <a:r>
              <a:rPr lang="en-ZA" dirty="0"/>
              <a:t>Minimum requirements for VAT reports to substantiate returns with layout </a:t>
            </a:r>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15</a:t>
            </a:fld>
            <a:endParaRPr lang="en-US" dirty="0"/>
          </a:p>
        </p:txBody>
      </p:sp>
    </p:spTree>
    <p:extLst>
      <p:ext uri="{BB962C8B-B14F-4D97-AF65-F5344CB8AC3E}">
        <p14:creationId xmlns:p14="http://schemas.microsoft.com/office/powerpoint/2010/main" val="2820653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1  (Continue)</a:t>
            </a:r>
          </a:p>
        </p:txBody>
      </p:sp>
      <p:sp>
        <p:nvSpPr>
          <p:cNvPr id="3" name="Vertical Text Placeholder 2"/>
          <p:cNvSpPr>
            <a:spLocks noGrp="1"/>
          </p:cNvSpPr>
          <p:nvPr>
            <p:ph type="body" orient="vert" idx="1"/>
          </p:nvPr>
        </p:nvSpPr>
        <p:spPr>
          <a:xfrm>
            <a:off x="101228" y="1255594"/>
            <a:ext cx="9151292" cy="4585166"/>
          </a:xfrm>
        </p:spPr>
        <p:txBody>
          <a:bodyPr vert="horz"/>
          <a:lstStyle/>
          <a:p>
            <a:r>
              <a:rPr lang="en-ZA" dirty="0"/>
              <a:t>NERSA Regulatory Reporting Returns</a:t>
            </a:r>
          </a:p>
          <a:p>
            <a:pPr lvl="1"/>
            <a:r>
              <a:rPr lang="en-ZA" dirty="0"/>
              <a:t>PPE and Intangible Assets aligned to CIDMS.  (Consent by NERSA)</a:t>
            </a:r>
          </a:p>
          <a:p>
            <a:pPr lvl="1"/>
            <a:r>
              <a:rPr lang="en-ZA" dirty="0"/>
              <a:t>Service Charges revised.</a:t>
            </a:r>
          </a:p>
          <a:p>
            <a:pPr lvl="1"/>
            <a:r>
              <a:rPr lang="en-ZA" dirty="0"/>
              <a:t>Discussion Paper presented to NERSA on various other changes.</a:t>
            </a:r>
          </a:p>
          <a:p>
            <a:pPr lvl="1"/>
            <a:r>
              <a:rPr lang="en-ZA" dirty="0"/>
              <a:t>Design to commence on these reports on a consultation basis with NERSA.</a:t>
            </a:r>
          </a:p>
          <a:p>
            <a:pPr lvl="1"/>
            <a:r>
              <a:rPr lang="en-ZA" dirty="0"/>
              <a:t>Require a revised regulation from NERSA.</a:t>
            </a:r>
          </a:p>
          <a:p>
            <a:endParaRPr lang="en-ZA" dirty="0"/>
          </a:p>
          <a:p>
            <a:r>
              <a:rPr lang="en-ZA" dirty="0"/>
              <a:t>DWS Reporting Requirements</a:t>
            </a:r>
          </a:p>
          <a:p>
            <a:pPr lvl="1"/>
            <a:r>
              <a:rPr lang="en-ZA" dirty="0"/>
              <a:t>PPE and Intangible Assets aligned to CIDMS.  (Consent by the Department)</a:t>
            </a:r>
          </a:p>
          <a:p>
            <a:pPr lvl="1"/>
            <a:r>
              <a:rPr lang="en-ZA" dirty="0"/>
              <a:t>Service Charges revised.</a:t>
            </a:r>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16</a:t>
            </a:fld>
            <a:endParaRPr lang="en-US" dirty="0"/>
          </a:p>
        </p:txBody>
      </p:sp>
    </p:spTree>
    <p:extLst>
      <p:ext uri="{BB962C8B-B14F-4D97-AF65-F5344CB8AC3E}">
        <p14:creationId xmlns:p14="http://schemas.microsoft.com/office/powerpoint/2010/main" val="2748933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1  (Continue)</a:t>
            </a:r>
          </a:p>
        </p:txBody>
      </p:sp>
      <p:sp>
        <p:nvSpPr>
          <p:cNvPr id="3" name="Vertical Text Placeholder 2"/>
          <p:cNvSpPr>
            <a:spLocks noGrp="1"/>
          </p:cNvSpPr>
          <p:nvPr>
            <p:ph type="body" orient="vert" idx="1"/>
          </p:nvPr>
        </p:nvSpPr>
        <p:spPr>
          <a:xfrm>
            <a:off x="101228" y="1255594"/>
            <a:ext cx="9151292" cy="4585166"/>
          </a:xfrm>
        </p:spPr>
        <p:txBody>
          <a:bodyPr vert="horz"/>
          <a:lstStyle/>
          <a:p>
            <a:r>
              <a:rPr lang="en-ZA" dirty="0"/>
              <a:t>Exception:  </a:t>
            </a:r>
          </a:p>
          <a:p>
            <a:pPr lvl="1"/>
            <a:r>
              <a:rPr lang="en-ZA" sz="1800" dirty="0"/>
              <a:t>During the testing of the envisage reporting position, the pilot municipalities will be subjected to dual reporting.  </a:t>
            </a:r>
          </a:p>
          <a:p>
            <a:endParaRPr lang="en-ZA" dirty="0"/>
          </a:p>
          <a:p>
            <a:r>
              <a:rPr lang="en-ZA" dirty="0"/>
              <a:t>Recommended to pilot municipalities and early adopters to </a:t>
            </a:r>
            <a:r>
              <a:rPr lang="en-ZA" b="1" dirty="0"/>
              <a:t>focus on correct classification of transactions</a:t>
            </a:r>
            <a:r>
              <a:rPr lang="en-ZA" dirty="0"/>
              <a:t> than envisage and design of future reporting.</a:t>
            </a:r>
          </a:p>
          <a:p>
            <a:endParaRPr lang="en-ZA" dirty="0"/>
          </a:p>
          <a:p>
            <a:r>
              <a:rPr lang="en-ZA" dirty="0"/>
              <a:t>Users external to national and provincial Treasuries:</a:t>
            </a:r>
          </a:p>
          <a:p>
            <a:pPr lvl="1"/>
            <a:r>
              <a:rPr lang="en-ZA" dirty="0"/>
              <a:t>SARB, STASTA, COCTA, SARS, AGSA, NERSA, DWS, etc</a:t>
            </a:r>
          </a:p>
          <a:p>
            <a:pPr lvl="1"/>
            <a:r>
              <a:rPr lang="en-ZA" dirty="0"/>
              <a:t>Registered users with limited access to reports.</a:t>
            </a:r>
          </a:p>
          <a:p>
            <a:pPr lvl="1"/>
            <a:r>
              <a:rPr lang="en-ZA" dirty="0"/>
              <a:t>Municipalities are NOT relieved from submitting reporting information to these stakeholders.</a:t>
            </a:r>
          </a:p>
          <a:p>
            <a:pPr lvl="1"/>
            <a:endParaRPr lang="en-ZA" dirty="0"/>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17</a:t>
            </a:fld>
            <a:endParaRPr lang="en-US" dirty="0"/>
          </a:p>
        </p:txBody>
      </p:sp>
    </p:spTree>
    <p:extLst>
      <p:ext uri="{BB962C8B-B14F-4D97-AF65-F5344CB8AC3E}">
        <p14:creationId xmlns:p14="http://schemas.microsoft.com/office/powerpoint/2010/main" val="113031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1  (Continue)</a:t>
            </a:r>
          </a:p>
        </p:txBody>
      </p:sp>
      <p:sp>
        <p:nvSpPr>
          <p:cNvPr id="3" name="Vertical Text Placeholder 2"/>
          <p:cNvSpPr>
            <a:spLocks noGrp="1"/>
          </p:cNvSpPr>
          <p:nvPr>
            <p:ph type="body" orient="vert" idx="1"/>
          </p:nvPr>
        </p:nvSpPr>
        <p:spPr>
          <a:xfrm>
            <a:off x="101228" y="1255594"/>
            <a:ext cx="9151292" cy="4585166"/>
          </a:xfrm>
        </p:spPr>
        <p:txBody>
          <a:bodyPr vert="horz"/>
          <a:lstStyle/>
          <a:p>
            <a:r>
              <a:rPr lang="en-ZA" dirty="0"/>
              <a:t>Period:</a:t>
            </a:r>
          </a:p>
          <a:p>
            <a:r>
              <a:rPr lang="en-ZA" dirty="0"/>
              <a:t>1 July 2015 / 2016 – pilot site testing</a:t>
            </a:r>
          </a:p>
          <a:p>
            <a:r>
              <a:rPr lang="en-ZA" dirty="0"/>
              <a:t>1 July 2017 – all municipalities</a:t>
            </a:r>
          </a:p>
          <a:p>
            <a:pPr lvl="1"/>
            <a:endParaRPr lang="en-ZA" dirty="0"/>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18</a:t>
            </a:fld>
            <a:endParaRPr lang="en-US" dirty="0"/>
          </a:p>
        </p:txBody>
      </p:sp>
    </p:spTree>
    <p:extLst>
      <p:ext uri="{BB962C8B-B14F-4D97-AF65-F5344CB8AC3E}">
        <p14:creationId xmlns:p14="http://schemas.microsoft.com/office/powerpoint/2010/main" val="4027874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2</a:t>
            </a:r>
          </a:p>
        </p:txBody>
      </p:sp>
      <p:sp>
        <p:nvSpPr>
          <p:cNvPr id="3" name="Vertical Text Placeholder 2"/>
          <p:cNvSpPr>
            <a:spLocks noGrp="1"/>
          </p:cNvSpPr>
          <p:nvPr>
            <p:ph type="body" orient="vert" idx="1"/>
          </p:nvPr>
        </p:nvSpPr>
        <p:spPr>
          <a:xfrm>
            <a:off x="101228" y="914400"/>
            <a:ext cx="9151292" cy="4926360"/>
          </a:xfrm>
        </p:spPr>
        <p:txBody>
          <a:bodyPr vert="horz"/>
          <a:lstStyle/>
          <a:p>
            <a:r>
              <a:rPr lang="en-ZA" b="1" dirty="0"/>
              <a:t>Revision of reports</a:t>
            </a:r>
            <a:r>
              <a:rPr lang="en-ZA" dirty="0"/>
              <a:t> defined early to give credit to the extensive detail added in mSCOA.</a:t>
            </a:r>
          </a:p>
          <a:p>
            <a:r>
              <a:rPr lang="en-ZA" b="1" dirty="0"/>
              <a:t>Analytical reports</a:t>
            </a:r>
            <a:r>
              <a:rPr lang="en-ZA" dirty="0"/>
              <a:t> to be signed for oversight responsibilities. </a:t>
            </a:r>
          </a:p>
          <a:p>
            <a:r>
              <a:rPr lang="en-ZA" dirty="0"/>
              <a:t>The </a:t>
            </a:r>
            <a:r>
              <a:rPr lang="en-ZA" b="1" dirty="0"/>
              <a:t>cumulative effect of the monthly reporting upload with the three additional periods;</a:t>
            </a:r>
            <a:r>
              <a:rPr lang="en-ZA" dirty="0"/>
              <a:t> 1) final year-end period, 2) pre-audit and 3) audit and restated figures – effectively becomes the official information hosted in the LGDRS.</a:t>
            </a:r>
          </a:p>
          <a:p>
            <a:r>
              <a:rPr lang="en-ZA" dirty="0"/>
              <a:t>If needed changes to be effect coinciding with the release of the </a:t>
            </a:r>
            <a:r>
              <a:rPr lang="en-ZA" b="1" dirty="0"/>
              <a:t>budget circular for 2017/18 </a:t>
            </a:r>
            <a:r>
              <a:rPr lang="en-ZA" dirty="0"/>
              <a:t>of changes to the mSCOA Tables required from finalising the reporting formats.  </a:t>
            </a:r>
          </a:p>
          <a:p>
            <a:r>
              <a:rPr lang="en-ZA" dirty="0"/>
              <a:t>AFS prepared as usual by reporting entities.</a:t>
            </a:r>
          </a:p>
          <a:p>
            <a:r>
              <a:rPr lang="en-ZA" dirty="0"/>
              <a:t>LGDRS:</a:t>
            </a:r>
          </a:p>
          <a:p>
            <a:pPr lvl="1"/>
            <a:r>
              <a:rPr lang="en-ZA" b="1" dirty="0">
                <a:solidFill>
                  <a:schemeClr val="accent2"/>
                </a:solidFill>
              </a:rPr>
              <a:t>Accountability ito governance structures remain</a:t>
            </a:r>
          </a:p>
          <a:p>
            <a:pPr lvl="1"/>
            <a:r>
              <a:rPr lang="en-ZA" b="1" dirty="0">
                <a:solidFill>
                  <a:schemeClr val="accent2"/>
                </a:solidFill>
              </a:rPr>
              <a:t>Oversight and stakeholder information</a:t>
            </a:r>
          </a:p>
          <a:p>
            <a:pPr lvl="1"/>
            <a:r>
              <a:rPr lang="en-ZA" b="1" dirty="0">
                <a:solidFill>
                  <a:schemeClr val="accent2"/>
                </a:solidFill>
              </a:rPr>
              <a:t>Seamless alignment between budget – in-year reporting – AFS</a:t>
            </a:r>
          </a:p>
          <a:p>
            <a:pPr lvl="1"/>
            <a:r>
              <a:rPr lang="en-ZA" b="1" dirty="0">
                <a:solidFill>
                  <a:schemeClr val="accent2"/>
                </a:solidFill>
              </a:rPr>
              <a:t>Enable to extract AFS but will not extract for reporting entities</a:t>
            </a:r>
          </a:p>
          <a:p>
            <a:pPr lvl="1"/>
            <a:endParaRPr lang="en-ZA" b="1" dirty="0">
              <a:solidFill>
                <a:schemeClr val="accent2"/>
              </a:solidFill>
            </a:endParaRPr>
          </a:p>
          <a:p>
            <a:pPr lvl="1"/>
            <a:endParaRPr lang="en-ZA" dirty="0"/>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19</a:t>
            </a:fld>
            <a:endParaRPr lang="en-US" dirty="0"/>
          </a:p>
        </p:txBody>
      </p:sp>
    </p:spTree>
    <p:extLst>
      <p:ext uri="{BB962C8B-B14F-4D97-AF65-F5344CB8AC3E}">
        <p14:creationId xmlns:p14="http://schemas.microsoft.com/office/powerpoint/2010/main" val="3692827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US" sz="2800" b="1" dirty="0">
                <a:latin typeface="Arial Bold" pitchFamily="34" charset="0"/>
                <a:ea typeface="Osaka"/>
                <a:cs typeface="Osaka"/>
              </a:rPr>
              <a:t>Content: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sp>
        <p:nvSpPr>
          <p:cNvPr id="3" name="TextBox 2"/>
          <p:cNvSpPr txBox="1"/>
          <p:nvPr/>
        </p:nvSpPr>
        <p:spPr>
          <a:xfrm>
            <a:off x="179512" y="1124744"/>
            <a:ext cx="7973658" cy="5170646"/>
          </a:xfrm>
          <a:prstGeom prst="rect">
            <a:avLst/>
          </a:prstGeom>
          <a:noFill/>
        </p:spPr>
        <p:txBody>
          <a:bodyPr wrap="none" rtlCol="0">
            <a:spAutoFit/>
          </a:bodyPr>
          <a:lstStyle/>
          <a:p>
            <a:r>
              <a:rPr lang="en-ZA" sz="2800" b="1" dirty="0"/>
              <a:t>REPORTING</a:t>
            </a:r>
          </a:p>
          <a:p>
            <a:pPr marL="285750" indent="-285750">
              <a:buFont typeface="Arial" panose="020B0604020202020204" pitchFamily="34" charset="0"/>
              <a:buChar char="•"/>
            </a:pPr>
            <a:r>
              <a:rPr lang="en-ZA" sz="2800" dirty="0"/>
              <a:t>Background</a:t>
            </a:r>
          </a:p>
          <a:p>
            <a:pPr marL="285750" indent="-285750">
              <a:buFont typeface="Arial" panose="020B0604020202020204" pitchFamily="34" charset="0"/>
              <a:buChar char="•"/>
            </a:pPr>
            <a:r>
              <a:rPr lang="en-ZA" sz="2800" dirty="0"/>
              <a:t>The Problem Statement</a:t>
            </a:r>
          </a:p>
          <a:p>
            <a:pPr marL="285750" indent="-285750">
              <a:buFont typeface="Arial" panose="020B0604020202020204" pitchFamily="34" charset="0"/>
              <a:buChar char="•"/>
            </a:pPr>
            <a:r>
              <a:rPr lang="en-ZA" sz="2800" dirty="0"/>
              <a:t>What is considered to be included in reporting?</a:t>
            </a:r>
          </a:p>
          <a:p>
            <a:pPr marL="285750" indent="-285750">
              <a:buFont typeface="Arial" panose="020B0604020202020204" pitchFamily="34" charset="0"/>
              <a:buChar char="•"/>
            </a:pPr>
            <a:r>
              <a:rPr lang="en-ZA" sz="2800" dirty="0"/>
              <a:t>Proposed design Principles</a:t>
            </a:r>
          </a:p>
          <a:p>
            <a:pPr marL="742950" lvl="1" indent="-285750">
              <a:buFont typeface="Wingdings" panose="05000000000000000000" pitchFamily="2" charset="2"/>
              <a:buChar char="§"/>
            </a:pPr>
            <a:r>
              <a:rPr lang="en-ZA" sz="2000" dirty="0"/>
              <a:t>Phase 1:  Current Reporting Formats linked to mSCOA</a:t>
            </a:r>
          </a:p>
          <a:p>
            <a:pPr marL="742950" lvl="1" indent="-285750">
              <a:buFont typeface="Wingdings" panose="05000000000000000000" pitchFamily="2" charset="2"/>
              <a:buChar char="§"/>
            </a:pPr>
            <a:r>
              <a:rPr lang="en-ZA" sz="2000" dirty="0"/>
              <a:t>Phase 2:  Revised/Updated/New Reporting Formats</a:t>
            </a:r>
          </a:p>
          <a:p>
            <a:endParaRPr lang="en-ZA" sz="2000" b="1" dirty="0"/>
          </a:p>
          <a:p>
            <a:r>
              <a:rPr lang="en-ZA" sz="2800" b="1" dirty="0"/>
              <a:t>VERSION 5.5 FOR TECHNICAL REVIEW</a:t>
            </a:r>
          </a:p>
          <a:p>
            <a:pPr marL="285750" indent="-285750">
              <a:buFont typeface="Arial" panose="020B0604020202020204" pitchFamily="34" charset="0"/>
              <a:buChar char="•"/>
            </a:pPr>
            <a:r>
              <a:rPr lang="en-ZA" sz="2800" dirty="0"/>
              <a:t>Changes made Version 5.4 take 5 to Version 5</a:t>
            </a:r>
          </a:p>
          <a:p>
            <a:pPr marL="285750" indent="-285750">
              <a:buFont typeface="Arial" panose="020B0604020202020204" pitchFamily="34" charset="0"/>
              <a:buChar char="•"/>
            </a:pPr>
            <a:r>
              <a:rPr lang="en-ZA" sz="2800" dirty="0"/>
              <a:t>Where are we?</a:t>
            </a:r>
          </a:p>
          <a:p>
            <a:pPr marL="285750" indent="-285750">
              <a:buFont typeface="Arial" panose="020B0604020202020204" pitchFamily="34" charset="0"/>
              <a:buChar char="•"/>
            </a:pPr>
            <a:r>
              <a:rPr lang="en-ZA" sz="2800" dirty="0"/>
              <a:t>Position Papers</a:t>
            </a:r>
          </a:p>
          <a:p>
            <a:pPr marL="285750" indent="-285750">
              <a:buFont typeface="Arial" panose="020B0604020202020204" pitchFamily="34" charset="0"/>
              <a:buChar char="•"/>
            </a:pPr>
            <a:endParaRPr lang="en-ZA" dirty="0"/>
          </a:p>
        </p:txBody>
      </p:sp>
    </p:spTree>
    <p:extLst>
      <p:ext uri="{BB962C8B-B14F-4D97-AF65-F5344CB8AC3E}">
        <p14:creationId xmlns:p14="http://schemas.microsoft.com/office/powerpoint/2010/main" val="28570658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2  (Continue)</a:t>
            </a:r>
          </a:p>
        </p:txBody>
      </p:sp>
      <p:sp>
        <p:nvSpPr>
          <p:cNvPr id="3" name="Vertical Text Placeholder 2"/>
          <p:cNvSpPr>
            <a:spLocks noGrp="1"/>
          </p:cNvSpPr>
          <p:nvPr>
            <p:ph type="body" orient="vert" idx="1"/>
          </p:nvPr>
        </p:nvSpPr>
        <p:spPr>
          <a:xfrm>
            <a:off x="101228" y="1340768"/>
            <a:ext cx="9042772" cy="4499992"/>
          </a:xfrm>
        </p:spPr>
        <p:txBody>
          <a:bodyPr vert="horz"/>
          <a:lstStyle/>
          <a:p>
            <a:r>
              <a:rPr lang="en-ZA" dirty="0"/>
              <a:t>AFS prepared by  management is a distinctive process for general use in the municipalities annual report.</a:t>
            </a:r>
          </a:p>
          <a:p>
            <a:r>
              <a:rPr lang="en-ZA" dirty="0"/>
              <a:t>Achieving of AFS compliant to the Standards of GRAP.</a:t>
            </a:r>
          </a:p>
          <a:p>
            <a:r>
              <a:rPr lang="en-ZA" dirty="0"/>
              <a:t>Retaining comparable, similar detail and comprehensive yet flexible information in the LGDRS.</a:t>
            </a:r>
          </a:p>
          <a:p>
            <a:r>
              <a:rPr lang="en-ZA" b="1" dirty="0">
                <a:solidFill>
                  <a:schemeClr val="accent2"/>
                </a:solidFill>
              </a:rPr>
              <a:t>Customised reporting abilities providing for AFS with notes, budget reporting and in-year reporting.</a:t>
            </a:r>
          </a:p>
          <a:p>
            <a:r>
              <a:rPr lang="en-ZA" b="1" dirty="0">
                <a:solidFill>
                  <a:schemeClr val="accent2"/>
                </a:solidFill>
              </a:rPr>
              <a:t>Other Stakeholder reporting to be concluded and reporting requirements communicated.</a:t>
            </a:r>
          </a:p>
          <a:p>
            <a:endParaRPr lang="en-ZA" b="1" dirty="0"/>
          </a:p>
          <a:p>
            <a:pPr lvl="1"/>
            <a:endParaRPr lang="en-ZA" dirty="0"/>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20</a:t>
            </a:fld>
            <a:endParaRPr lang="en-US" dirty="0"/>
          </a:p>
        </p:txBody>
      </p:sp>
    </p:spTree>
    <p:extLst>
      <p:ext uri="{BB962C8B-B14F-4D97-AF65-F5344CB8AC3E}">
        <p14:creationId xmlns:p14="http://schemas.microsoft.com/office/powerpoint/2010/main" val="894102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Proposed Design Principles – Phase 2  (Continue)</a:t>
            </a:r>
          </a:p>
        </p:txBody>
      </p:sp>
      <p:sp>
        <p:nvSpPr>
          <p:cNvPr id="3" name="Vertical Text Placeholder 2"/>
          <p:cNvSpPr>
            <a:spLocks noGrp="1"/>
          </p:cNvSpPr>
          <p:nvPr>
            <p:ph type="body" orient="vert" idx="1"/>
          </p:nvPr>
        </p:nvSpPr>
        <p:spPr>
          <a:xfrm>
            <a:off x="137740" y="1340768"/>
            <a:ext cx="9042772" cy="4499992"/>
          </a:xfrm>
        </p:spPr>
        <p:txBody>
          <a:bodyPr vert="horz"/>
          <a:lstStyle/>
          <a:p>
            <a:pPr marL="0" indent="0">
              <a:buNone/>
            </a:pPr>
            <a:r>
              <a:rPr lang="en-ZA" dirty="0"/>
              <a:t>Summary of this Phase:</a:t>
            </a:r>
          </a:p>
          <a:p>
            <a:pPr marL="0" indent="0">
              <a:buNone/>
            </a:pPr>
            <a:endParaRPr lang="en-ZA" dirty="0"/>
          </a:p>
          <a:p>
            <a:r>
              <a:rPr lang="en-ZA" b="1" dirty="0">
                <a:solidFill>
                  <a:schemeClr val="accent2"/>
                </a:solidFill>
              </a:rPr>
              <a:t>Consultation, comments and more request for comments</a:t>
            </a:r>
          </a:p>
          <a:p>
            <a:pPr marL="0" indent="0">
              <a:buNone/>
            </a:pPr>
            <a:endParaRPr lang="en-ZA" b="1" dirty="0">
              <a:solidFill>
                <a:schemeClr val="accent2"/>
              </a:solidFill>
            </a:endParaRPr>
          </a:p>
          <a:p>
            <a:r>
              <a:rPr lang="en-ZA" dirty="0"/>
              <a:t>Reporting formats concluded.</a:t>
            </a:r>
          </a:p>
          <a:p>
            <a:r>
              <a:rPr lang="en-ZA" dirty="0"/>
              <a:t>Process for retaining accountability measures by governance structures concluded.</a:t>
            </a:r>
          </a:p>
          <a:p>
            <a:r>
              <a:rPr lang="en-ZA" dirty="0"/>
              <a:t>Other reporting formats finalised.</a:t>
            </a:r>
          </a:p>
          <a:p>
            <a:r>
              <a:rPr lang="en-ZA" dirty="0"/>
              <a:t>Any changes required in mSCOA Tables made to coincide with the Budget Circular for 2017/18.</a:t>
            </a:r>
          </a:p>
          <a:p>
            <a:endParaRPr lang="en-ZA" b="1" dirty="0">
              <a:solidFill>
                <a:schemeClr val="accent2"/>
              </a:solidFill>
            </a:endParaRPr>
          </a:p>
          <a:p>
            <a:r>
              <a:rPr lang="en-ZA" b="1" dirty="0">
                <a:solidFill>
                  <a:schemeClr val="accent2"/>
                </a:solidFill>
              </a:rPr>
              <a:t>Proposed Date:</a:t>
            </a:r>
          </a:p>
          <a:p>
            <a:r>
              <a:rPr lang="en-ZA" dirty="0">
                <a:solidFill>
                  <a:schemeClr val="accent2"/>
                </a:solidFill>
              </a:rPr>
              <a:t>1 July 2019</a:t>
            </a:r>
          </a:p>
          <a:p>
            <a:endParaRPr lang="en-ZA" b="1" dirty="0"/>
          </a:p>
          <a:p>
            <a:pPr lvl="1"/>
            <a:endParaRPr lang="en-ZA" dirty="0"/>
          </a:p>
          <a:p>
            <a:pPr lvl="1"/>
            <a:endParaRPr lang="en-ZA" dirty="0"/>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21</a:t>
            </a:fld>
            <a:endParaRPr lang="en-US" dirty="0"/>
          </a:p>
        </p:txBody>
      </p:sp>
    </p:spTree>
    <p:extLst>
      <p:ext uri="{BB962C8B-B14F-4D97-AF65-F5344CB8AC3E}">
        <p14:creationId xmlns:p14="http://schemas.microsoft.com/office/powerpoint/2010/main" val="2922794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srcRect/>
          <a:stretch>
            <a:fillRect/>
          </a:stretch>
        </p:blipFill>
        <p:spPr bwMode="auto">
          <a:xfrm>
            <a:off x="-33338" y="-428652"/>
            <a:ext cx="9177338" cy="6891338"/>
          </a:xfrm>
          <a:prstGeom prst="rect">
            <a:avLst/>
          </a:prstGeom>
          <a:noFill/>
          <a:ln w="9525">
            <a:noFill/>
            <a:miter lim="800000"/>
            <a:headEnd/>
            <a:tailEnd/>
          </a:ln>
        </p:spPr>
      </p:pic>
      <p:sp>
        <p:nvSpPr>
          <p:cNvPr id="10243" name="Rectangle 12"/>
          <p:cNvSpPr>
            <a:spLocks noGrp="1" noChangeArrowheads="1"/>
          </p:cNvSpPr>
          <p:nvPr>
            <p:ph type="ctrTitle" idx="4294967295"/>
          </p:nvPr>
        </p:nvSpPr>
        <p:spPr>
          <a:xfrm>
            <a:off x="0" y="1916113"/>
            <a:ext cx="8532813" cy="2160587"/>
          </a:xfrm>
        </p:spPr>
        <p:txBody>
          <a:bodyPr/>
          <a:lstStyle/>
          <a:p>
            <a:pPr algn="ctr"/>
            <a:br>
              <a:rPr lang="en-ZA" sz="3600" dirty="0"/>
            </a:br>
            <a:r>
              <a:rPr lang="en-ZA" sz="3600" dirty="0"/>
              <a:t>SUMMARY OF CHANGES MSCOA:  Version 5.5</a:t>
            </a:r>
            <a:br>
              <a:rPr lang="en-ZA" sz="3600" dirty="0"/>
            </a:br>
            <a:br>
              <a:rPr lang="en-ZA" sz="3600" dirty="0"/>
            </a:br>
            <a:br>
              <a:rPr lang="en-ZA" sz="3600" dirty="0"/>
            </a:br>
            <a:r>
              <a:rPr lang="en-ZA" sz="3600" dirty="0"/>
              <a:t> </a:t>
            </a:r>
            <a:endParaRPr lang="en-US" sz="2800" dirty="0">
              <a:latin typeface="Arial Bold" pitchFamily="34" charset="0"/>
              <a:ea typeface="Osaka"/>
              <a:cs typeface="Osaka"/>
            </a:endParaRPr>
          </a:p>
        </p:txBody>
      </p:sp>
      <p:sp>
        <p:nvSpPr>
          <p:cNvPr id="10244" name="Rectangle 14"/>
          <p:cNvSpPr>
            <a:spLocks noChangeArrowheads="1"/>
          </p:cNvSpPr>
          <p:nvPr/>
        </p:nvSpPr>
        <p:spPr bwMode="auto">
          <a:xfrm>
            <a:off x="993775" y="4764088"/>
            <a:ext cx="7696200" cy="304800"/>
          </a:xfrm>
          <a:prstGeom prst="rect">
            <a:avLst/>
          </a:prstGeom>
          <a:noFill/>
          <a:ln w="9525">
            <a:noFill/>
            <a:miter lim="800000"/>
            <a:headEnd/>
            <a:tailEnd/>
          </a:ln>
        </p:spPr>
        <p:txBody>
          <a:bodyPr/>
          <a:lstStyle/>
          <a:p>
            <a:endParaRPr lang="en-ZA" sz="1000" dirty="0"/>
          </a:p>
        </p:txBody>
      </p:sp>
    </p:spTree>
    <p:extLst>
      <p:ext uri="{BB962C8B-B14F-4D97-AF65-F5344CB8AC3E}">
        <p14:creationId xmlns:p14="http://schemas.microsoft.com/office/powerpoint/2010/main" val="5513621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Costing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5"/>
          <a:ext cx="9143999" cy="4956527"/>
        </p:xfrm>
        <a:graphic>
          <a:graphicData uri="http://schemas.openxmlformats.org/drawingml/2006/table">
            <a:tbl>
              <a:tblPr firstRow="1" bandRow="1">
                <a:tableStyleId>{21E4AEA4-8DFA-4A89-87EB-49C32662AFE0}</a:tableStyleId>
              </a:tblPr>
              <a:tblGrid>
                <a:gridCol w="3786182">
                  <a:extLst>
                    <a:ext uri="{9D8B030D-6E8A-4147-A177-3AD203B41FA5}">
                      <a16:colId xmlns:a16="http://schemas.microsoft.com/office/drawing/2014/main" val="20000"/>
                    </a:ext>
                  </a:extLst>
                </a:gridCol>
                <a:gridCol w="1357322">
                  <a:extLst>
                    <a:ext uri="{9D8B030D-6E8A-4147-A177-3AD203B41FA5}">
                      <a16:colId xmlns:a16="http://schemas.microsoft.com/office/drawing/2014/main" val="20001"/>
                    </a:ext>
                  </a:extLst>
                </a:gridCol>
                <a:gridCol w="1357322">
                  <a:extLst>
                    <a:ext uri="{9D8B030D-6E8A-4147-A177-3AD203B41FA5}">
                      <a16:colId xmlns:a16="http://schemas.microsoft.com/office/drawing/2014/main" val="20002"/>
                    </a:ext>
                  </a:extLst>
                </a:gridCol>
                <a:gridCol w="1143008">
                  <a:extLst>
                    <a:ext uri="{9D8B030D-6E8A-4147-A177-3AD203B41FA5}">
                      <a16:colId xmlns:a16="http://schemas.microsoft.com/office/drawing/2014/main" val="20003"/>
                    </a:ext>
                  </a:extLst>
                </a:gridCol>
                <a:gridCol w="1500165">
                  <a:extLst>
                    <a:ext uri="{9D8B030D-6E8A-4147-A177-3AD203B41FA5}">
                      <a16:colId xmlns:a16="http://schemas.microsoft.com/office/drawing/2014/main" val="20004"/>
                    </a:ext>
                  </a:extLst>
                </a:gridCol>
              </a:tblGrid>
              <a:tr h="839202">
                <a:tc>
                  <a:txBody>
                    <a:bodyPr/>
                    <a:lstStyle/>
                    <a:p>
                      <a:r>
                        <a:rPr lang="en-ZA" sz="1600" dirty="0"/>
                        <a:t>Change</a:t>
                      </a:r>
                    </a:p>
                  </a:txBody>
                  <a:tcPr/>
                </a:tc>
                <a:tc>
                  <a:txBody>
                    <a:bodyPr/>
                    <a:lstStyle/>
                    <a:p>
                      <a:r>
                        <a:rPr lang="en-ZA" sz="1600" dirty="0"/>
                        <a:t>Posting Level and Breakdown</a:t>
                      </a:r>
                    </a:p>
                  </a:txBody>
                  <a:tcPr/>
                </a:tc>
                <a:tc>
                  <a:txBody>
                    <a:bodyPr/>
                    <a:lstStyle/>
                    <a:p>
                      <a:r>
                        <a:rPr lang="en-ZA" sz="1600" dirty="0"/>
                        <a:t>Principle/ Application</a:t>
                      </a:r>
                    </a:p>
                  </a:txBody>
                  <a:tcPr/>
                </a:tc>
                <a:tc>
                  <a:txBody>
                    <a:bodyPr/>
                    <a:lstStyle/>
                    <a:p>
                      <a:r>
                        <a:rPr lang="en-ZA" sz="1600" dirty="0"/>
                        <a:t>Definition</a:t>
                      </a:r>
                    </a:p>
                  </a:txBody>
                  <a:tcPr/>
                </a:tc>
                <a:tc>
                  <a:txBody>
                    <a:bodyPr/>
                    <a:lstStyle/>
                    <a:p>
                      <a:r>
                        <a:rPr lang="en-ZA" sz="1600" dirty="0"/>
                        <a:t>Account</a:t>
                      </a:r>
                    </a:p>
                  </a:txBody>
                  <a:tcPr/>
                </a:tc>
                <a:extLst>
                  <a:ext uri="{0D108BD9-81ED-4DB2-BD59-A6C34878D82A}">
                    <a16:rowId xmlns:a16="http://schemas.microsoft.com/office/drawing/2014/main" val="10000"/>
                  </a:ext>
                </a:extLst>
              </a:tr>
              <a:tr h="916925">
                <a:tc>
                  <a:txBody>
                    <a:bodyPr/>
                    <a:lstStyle/>
                    <a:p>
                      <a:r>
                        <a:rPr lang="en-ZA" dirty="0"/>
                        <a:t>If</a:t>
                      </a:r>
                      <a:r>
                        <a:rPr lang="en-ZA" baseline="0" dirty="0"/>
                        <a:t> Breakdown is not required principle changed to “N/a” for consistency throughout mSCOA.  Detail is discussed in Design Principles within the PSD</a:t>
                      </a:r>
                      <a:endParaRPr lang="en-ZA" dirty="0"/>
                    </a:p>
                  </a:txBody>
                  <a:tcPr/>
                </a:tc>
                <a:tc>
                  <a:txBody>
                    <a:bodyPr/>
                    <a:lstStyle/>
                    <a:p>
                      <a:endParaRPr lang="en-ZA" dirty="0"/>
                    </a:p>
                  </a:txBody>
                  <a:tcPr/>
                </a:tc>
                <a:tc>
                  <a:txBody>
                    <a:bodyPr/>
                    <a:lstStyle/>
                    <a:p>
                      <a:r>
                        <a:rPr lang="en-ZA" dirty="0"/>
                        <a:t>Yes</a:t>
                      </a:r>
                    </a:p>
                  </a:txBody>
                  <a:tcPr/>
                </a:tc>
                <a:tc>
                  <a:txBody>
                    <a:bodyPr/>
                    <a:lstStyle/>
                    <a:p>
                      <a:endParaRPr lang="en-ZA" dirty="0"/>
                    </a:p>
                  </a:txBody>
                  <a:tcPr/>
                </a:tc>
                <a:tc>
                  <a:txBody>
                    <a:bodyPr/>
                    <a:lstStyle/>
                    <a:p>
                      <a:r>
                        <a:rPr lang="en-ZA" dirty="0"/>
                        <a:t>Various</a:t>
                      </a:r>
                    </a:p>
                  </a:txBody>
                  <a:tcPr/>
                </a:tc>
                <a:extLst>
                  <a:ext uri="{0D108BD9-81ED-4DB2-BD59-A6C34878D82A}">
                    <a16:rowId xmlns:a16="http://schemas.microsoft.com/office/drawing/2014/main" val="10001"/>
                  </a:ext>
                </a:extLst>
              </a:tr>
              <a:tr h="916925">
                <a:tc>
                  <a:txBody>
                    <a:bodyPr/>
                    <a:lstStyle/>
                    <a:p>
                      <a:r>
                        <a:rPr lang="en-ZA" dirty="0"/>
                        <a:t>Definitions improved</a:t>
                      </a:r>
                      <a:r>
                        <a:rPr lang="en-ZA" baseline="0" dirty="0"/>
                        <a:t> mostly within “Recoveries”.  </a:t>
                      </a:r>
                      <a:endParaRPr lang="en-ZA" dirty="0"/>
                    </a:p>
                  </a:txBody>
                  <a:tcPr/>
                </a:tc>
                <a:tc>
                  <a:txBody>
                    <a:bodyPr/>
                    <a:lstStyle/>
                    <a:p>
                      <a:endParaRPr lang="en-ZA" dirty="0"/>
                    </a:p>
                  </a:txBody>
                  <a:tcPr/>
                </a:tc>
                <a:tc>
                  <a:txBody>
                    <a:bodyPr/>
                    <a:lstStyle/>
                    <a:p>
                      <a:endParaRPr lang="en-ZA" dirty="0"/>
                    </a:p>
                  </a:txBody>
                  <a:tcPr/>
                </a:tc>
                <a:tc>
                  <a:txBody>
                    <a:bodyPr/>
                    <a:lstStyle/>
                    <a:p>
                      <a:r>
                        <a:rPr lang="en-ZA" dirty="0"/>
                        <a:t>Yes</a:t>
                      </a:r>
                    </a:p>
                  </a:txBody>
                  <a:tcPr/>
                </a:tc>
                <a:tc>
                  <a:txBody>
                    <a:bodyPr/>
                    <a:lstStyle/>
                    <a:p>
                      <a:r>
                        <a:rPr lang="en-ZA" dirty="0"/>
                        <a:t>Various</a:t>
                      </a:r>
                    </a:p>
                  </a:txBody>
                  <a:tcPr/>
                </a:tc>
                <a:extLst>
                  <a:ext uri="{0D108BD9-81ED-4DB2-BD59-A6C34878D82A}">
                    <a16:rowId xmlns:a16="http://schemas.microsoft.com/office/drawing/2014/main" val="532048567"/>
                  </a:ext>
                </a:extLst>
              </a:tr>
              <a:tr h="916925">
                <a:tc gridSpan="5">
                  <a:txBody>
                    <a:bodyPr/>
                    <a:lstStyle/>
                    <a:p>
                      <a:r>
                        <a:rPr lang="en-ZA" b="1" dirty="0"/>
                        <a:t>Changes to PSD:</a:t>
                      </a:r>
                    </a:p>
                    <a:p>
                      <a:pPr marL="342900" indent="-342900">
                        <a:buFont typeface="+mj-lt"/>
                        <a:buAutoNum type="arabicPeriod"/>
                      </a:pPr>
                      <a:r>
                        <a:rPr lang="en-ZA" b="0" dirty="0"/>
                        <a:t>Design</a:t>
                      </a:r>
                      <a:r>
                        <a:rPr lang="en-ZA" b="0" baseline="0" dirty="0"/>
                        <a:t> Principles following update of comments received – applicable to all sections of the PSD.</a:t>
                      </a:r>
                    </a:p>
                    <a:p>
                      <a:pPr marL="342900" indent="-342900">
                        <a:buFont typeface="+mj-lt"/>
                        <a:buAutoNum type="arabicPeriod"/>
                      </a:pPr>
                      <a:r>
                        <a:rPr lang="en-ZA" b="0" baseline="0" dirty="0"/>
                        <a:t>Comments received to update and clarify content of the PSD  (ASB/Invictus/Guest)</a:t>
                      </a:r>
                    </a:p>
                    <a:p>
                      <a:pPr marL="342900" indent="-342900">
                        <a:buFont typeface="+mj-lt"/>
                        <a:buAutoNum type="arabicPeriod"/>
                      </a:pPr>
                      <a:r>
                        <a:rPr lang="en-ZA" b="0" baseline="0" dirty="0"/>
                        <a:t>Not done yet – 30 June 2016.</a:t>
                      </a:r>
                    </a:p>
                    <a:p>
                      <a:pPr marL="342900" indent="-342900">
                        <a:buFont typeface="+mj-lt"/>
                        <a:buAutoNum type="arabicPeriod"/>
                      </a:pPr>
                      <a:endParaRPr lang="en-ZA" b="0"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extLst>
                  <a:ext uri="{0D108BD9-81ED-4DB2-BD59-A6C34878D82A}">
                    <a16:rowId xmlns:a16="http://schemas.microsoft.com/office/drawing/2014/main" val="2986848250"/>
                  </a:ext>
                </a:extLst>
              </a:tr>
            </a:tbl>
          </a:graphicData>
        </a:graphic>
      </p:graphicFrame>
    </p:spTree>
    <p:extLst>
      <p:ext uri="{BB962C8B-B14F-4D97-AF65-F5344CB8AC3E}">
        <p14:creationId xmlns:p14="http://schemas.microsoft.com/office/powerpoint/2010/main" val="2205980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Function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4"/>
          <a:ext cx="9252001" cy="6457947"/>
        </p:xfrm>
        <a:graphic>
          <a:graphicData uri="http://schemas.openxmlformats.org/drawingml/2006/table">
            <a:tbl>
              <a:tblPr firstRow="1" bandRow="1">
                <a:tableStyleId>{21E4AEA4-8DFA-4A89-87EB-49C32662AFE0}</a:tableStyleId>
              </a:tblPr>
              <a:tblGrid>
                <a:gridCol w="4192309">
                  <a:extLst>
                    <a:ext uri="{9D8B030D-6E8A-4147-A177-3AD203B41FA5}">
                      <a16:colId xmlns:a16="http://schemas.microsoft.com/office/drawing/2014/main" val="20000"/>
                    </a:ext>
                  </a:extLst>
                </a:gridCol>
                <a:gridCol w="1373354">
                  <a:extLst>
                    <a:ext uri="{9D8B030D-6E8A-4147-A177-3AD203B41FA5}">
                      <a16:colId xmlns:a16="http://schemas.microsoft.com/office/drawing/2014/main" val="20001"/>
                    </a:ext>
                  </a:extLst>
                </a:gridCol>
                <a:gridCol w="1415411">
                  <a:extLst>
                    <a:ext uri="{9D8B030D-6E8A-4147-A177-3AD203B41FA5}">
                      <a16:colId xmlns:a16="http://schemas.microsoft.com/office/drawing/2014/main" val="20002"/>
                    </a:ext>
                  </a:extLst>
                </a:gridCol>
                <a:gridCol w="1186733">
                  <a:extLst>
                    <a:ext uri="{9D8B030D-6E8A-4147-A177-3AD203B41FA5}">
                      <a16:colId xmlns:a16="http://schemas.microsoft.com/office/drawing/2014/main" val="20003"/>
                    </a:ext>
                  </a:extLst>
                </a:gridCol>
                <a:gridCol w="1084194">
                  <a:extLst>
                    <a:ext uri="{9D8B030D-6E8A-4147-A177-3AD203B41FA5}">
                      <a16:colId xmlns:a16="http://schemas.microsoft.com/office/drawing/2014/main" val="20004"/>
                    </a:ext>
                  </a:extLst>
                </a:gridCol>
              </a:tblGrid>
              <a:tr h="821309">
                <a:tc>
                  <a:txBody>
                    <a:bodyPr/>
                    <a:lstStyle/>
                    <a:p>
                      <a:r>
                        <a:rPr lang="en-ZA" sz="1600" dirty="0"/>
                        <a:t>Change</a:t>
                      </a:r>
                    </a:p>
                  </a:txBody>
                  <a:tcPr/>
                </a:tc>
                <a:tc>
                  <a:txBody>
                    <a:bodyPr/>
                    <a:lstStyle/>
                    <a:p>
                      <a:r>
                        <a:rPr lang="en-ZA" sz="1600" dirty="0"/>
                        <a:t>Posting Level and Breakdown</a:t>
                      </a:r>
                    </a:p>
                  </a:txBody>
                  <a:tcPr/>
                </a:tc>
                <a:tc>
                  <a:txBody>
                    <a:bodyPr/>
                    <a:lstStyle/>
                    <a:p>
                      <a:r>
                        <a:rPr lang="en-ZA" sz="1600" dirty="0"/>
                        <a:t>Principle/ Application</a:t>
                      </a:r>
                    </a:p>
                  </a:txBody>
                  <a:tcPr/>
                </a:tc>
                <a:tc>
                  <a:txBody>
                    <a:bodyPr/>
                    <a:lstStyle/>
                    <a:p>
                      <a:r>
                        <a:rPr lang="en-ZA" sz="1600" dirty="0"/>
                        <a:t>Definition</a:t>
                      </a:r>
                    </a:p>
                  </a:txBody>
                  <a:tcPr/>
                </a:tc>
                <a:tc>
                  <a:txBody>
                    <a:bodyPr/>
                    <a:lstStyle/>
                    <a:p>
                      <a:r>
                        <a:rPr lang="en-ZA" sz="1600" dirty="0"/>
                        <a:t>Account</a:t>
                      </a:r>
                    </a:p>
                  </a:txBody>
                  <a:tcPr/>
                </a:tc>
                <a:extLst>
                  <a:ext uri="{0D108BD9-81ED-4DB2-BD59-A6C34878D82A}">
                    <a16:rowId xmlns:a16="http://schemas.microsoft.com/office/drawing/2014/main" val="10000"/>
                  </a:ext>
                </a:extLst>
              </a:tr>
              <a:tr h="700713">
                <a:tc>
                  <a:txBody>
                    <a:bodyPr/>
                    <a:lstStyle/>
                    <a:p>
                      <a:r>
                        <a:rPr lang="en-ZA" dirty="0"/>
                        <a:t>VAT</a:t>
                      </a:r>
                      <a:r>
                        <a:rPr lang="en-ZA" baseline="0" dirty="0"/>
                        <a:t> Indicators added/changed.  </a:t>
                      </a:r>
                      <a:endParaRPr lang="en-ZA" dirty="0"/>
                    </a:p>
                  </a:txBody>
                  <a:tcPr/>
                </a:tc>
                <a:tc>
                  <a:txBody>
                    <a:bodyPr/>
                    <a:lstStyle/>
                    <a:p>
                      <a:r>
                        <a:rPr lang="en-ZA" dirty="0"/>
                        <a:t>All Posting</a:t>
                      </a:r>
                      <a:r>
                        <a:rPr lang="en-ZA" baseline="0" dirty="0"/>
                        <a:t> Level</a:t>
                      </a:r>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extLst>
                  <a:ext uri="{0D108BD9-81ED-4DB2-BD59-A6C34878D82A}">
                    <a16:rowId xmlns:a16="http://schemas.microsoft.com/office/drawing/2014/main" val="10001"/>
                  </a:ext>
                </a:extLst>
              </a:tr>
              <a:tr h="1460104">
                <a:tc>
                  <a:txBody>
                    <a:bodyPr/>
                    <a:lstStyle/>
                    <a:p>
                      <a:r>
                        <a:rPr lang="en-ZA" dirty="0"/>
                        <a:t>If</a:t>
                      </a:r>
                      <a:r>
                        <a:rPr lang="en-ZA" baseline="0" dirty="0"/>
                        <a:t> Breakdown is not required principle changed to “N/a” for consistency throughout mSCOA.  Detail is discussed in Design Principles within the PSD</a:t>
                      </a:r>
                      <a:endParaRPr lang="en-ZA" dirty="0"/>
                    </a:p>
                  </a:txBody>
                  <a:tcPr/>
                </a:tc>
                <a:tc>
                  <a:txBody>
                    <a:bodyPr/>
                    <a:lstStyle/>
                    <a:p>
                      <a:endParaRPr lang="en-ZA" dirty="0"/>
                    </a:p>
                  </a:txBody>
                  <a:tcPr/>
                </a:tc>
                <a:tc>
                  <a:txBody>
                    <a:bodyPr/>
                    <a:lstStyle/>
                    <a:p>
                      <a:r>
                        <a:rPr lang="en-ZA" dirty="0"/>
                        <a:t>Yes</a:t>
                      </a:r>
                    </a:p>
                  </a:txBody>
                  <a:tcPr/>
                </a:tc>
                <a:tc>
                  <a:txBody>
                    <a:bodyPr/>
                    <a:lstStyle/>
                    <a:p>
                      <a:endParaRPr lang="en-ZA" dirty="0"/>
                    </a:p>
                  </a:txBody>
                  <a:tcPr/>
                </a:tc>
                <a:tc>
                  <a:txBody>
                    <a:bodyPr/>
                    <a:lstStyle/>
                    <a:p>
                      <a:r>
                        <a:rPr lang="en-ZA" dirty="0"/>
                        <a:t>Various</a:t>
                      </a:r>
                    </a:p>
                  </a:txBody>
                  <a:tcPr/>
                </a:tc>
                <a:extLst>
                  <a:ext uri="{0D108BD9-81ED-4DB2-BD59-A6C34878D82A}">
                    <a16:rowId xmlns:a16="http://schemas.microsoft.com/office/drawing/2014/main" val="10002"/>
                  </a:ext>
                </a:extLst>
              </a:tr>
              <a:tr h="1733874">
                <a:tc>
                  <a:txBody>
                    <a:bodyPr/>
                    <a:lstStyle/>
                    <a:p>
                      <a:r>
                        <a:rPr lang="en-ZA" dirty="0"/>
                        <a:t>Definitions Revised/Updated</a:t>
                      </a:r>
                      <a:r>
                        <a:rPr lang="en-ZA" baseline="0" dirty="0"/>
                        <a:t> for:</a:t>
                      </a:r>
                    </a:p>
                    <a:p>
                      <a:pPr marL="285750" indent="-285750">
                        <a:buFont typeface="Arial" panose="020B0604020202020204" pitchFamily="34" charset="0"/>
                        <a:buChar char="•"/>
                      </a:pPr>
                      <a:r>
                        <a:rPr lang="en-ZA" baseline="0" dirty="0"/>
                        <a:t>Libraries and Archives</a:t>
                      </a:r>
                    </a:p>
                    <a:p>
                      <a:pPr marL="285750" indent="-285750">
                        <a:buFont typeface="Arial" panose="020B0604020202020204" pitchFamily="34" charset="0"/>
                        <a:buChar char="•"/>
                      </a:pPr>
                      <a:r>
                        <a:rPr lang="en-ZA" baseline="0" dirty="0"/>
                        <a:t>Museums and Art Galleries</a:t>
                      </a:r>
                    </a:p>
                    <a:p>
                      <a:pPr marL="285750" indent="-285750">
                        <a:buFont typeface="Arial" panose="020B0604020202020204" pitchFamily="34" charset="0"/>
                        <a:buChar char="•"/>
                      </a:pPr>
                      <a:r>
                        <a:rPr lang="en-ZA" baseline="0" dirty="0"/>
                        <a:t>Markets</a:t>
                      </a:r>
                    </a:p>
                    <a:p>
                      <a:pPr marL="285750" indent="-285750">
                        <a:buFont typeface="Arial" panose="020B0604020202020204" pitchFamily="34" charset="0"/>
                        <a:buChar char="•"/>
                      </a:pPr>
                      <a:r>
                        <a:rPr lang="en-ZA" baseline="0" dirty="0"/>
                        <a:t>Recreational Facilities (added Swimming Pools)</a:t>
                      </a:r>
                      <a:endParaRPr lang="en-ZA" dirty="0"/>
                    </a:p>
                  </a:txBody>
                  <a:tcPr/>
                </a:tc>
                <a:tc>
                  <a:txBody>
                    <a:bodyPr/>
                    <a:lstStyle/>
                    <a:p>
                      <a:endParaRPr lang="en-ZA" dirty="0"/>
                    </a:p>
                  </a:txBody>
                  <a:tcPr/>
                </a:tc>
                <a:tc>
                  <a:txBody>
                    <a:bodyPr/>
                    <a:lstStyle/>
                    <a:p>
                      <a:endParaRPr lang="en-ZA" dirty="0"/>
                    </a:p>
                  </a:txBody>
                  <a:tcPr/>
                </a:tc>
                <a:tc>
                  <a:txBody>
                    <a:bodyPr/>
                    <a:lstStyle/>
                    <a:p>
                      <a:r>
                        <a:rPr lang="en-ZA" dirty="0"/>
                        <a:t>Yes</a:t>
                      </a:r>
                    </a:p>
                  </a:txBody>
                  <a:tcPr/>
                </a:tc>
                <a:tc>
                  <a:txBody>
                    <a:bodyPr/>
                    <a:lstStyle/>
                    <a:p>
                      <a:endParaRPr lang="en-ZA" dirty="0"/>
                    </a:p>
                  </a:txBody>
                  <a:tcPr/>
                </a:tc>
                <a:extLst>
                  <a:ext uri="{0D108BD9-81ED-4DB2-BD59-A6C34878D82A}">
                    <a16:rowId xmlns:a16="http://schemas.microsoft.com/office/drawing/2014/main" val="772984032"/>
                  </a:ext>
                </a:extLst>
              </a:tr>
              <a:tr h="1733874">
                <a:tc>
                  <a:txBody>
                    <a:bodyPr/>
                    <a:lstStyle/>
                    <a:p>
                      <a:pPr marL="0" indent="0">
                        <a:buFont typeface="Arial" panose="020B0604020202020204" pitchFamily="34" charset="0"/>
                        <a:buNone/>
                      </a:pPr>
                      <a:r>
                        <a:rPr lang="en-ZA" dirty="0"/>
                        <a:t>Sub-sub-functions</a:t>
                      </a:r>
                      <a:r>
                        <a:rPr lang="en-ZA" baseline="0" dirty="0"/>
                        <a:t> removed for Swimming Pools – see above</a:t>
                      </a:r>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r>
                        <a:rPr lang="en-ZA" dirty="0"/>
                        <a:t>Deleted</a:t>
                      </a:r>
                    </a:p>
                  </a:txBody>
                  <a:tcPr/>
                </a:tc>
                <a:extLst>
                  <a:ext uri="{0D108BD9-81ED-4DB2-BD59-A6C34878D82A}">
                    <a16:rowId xmlns:a16="http://schemas.microsoft.com/office/drawing/2014/main" val="1828476622"/>
                  </a:ext>
                </a:extLst>
              </a:tr>
            </a:tbl>
          </a:graphicData>
        </a:graphic>
      </p:graphicFrame>
    </p:spTree>
    <p:extLst>
      <p:ext uri="{BB962C8B-B14F-4D97-AF65-F5344CB8AC3E}">
        <p14:creationId xmlns:p14="http://schemas.microsoft.com/office/powerpoint/2010/main" val="1174724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Function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4"/>
          <a:ext cx="9252001" cy="6309360"/>
        </p:xfrm>
        <a:graphic>
          <a:graphicData uri="http://schemas.openxmlformats.org/drawingml/2006/table">
            <a:tbl>
              <a:tblPr firstRow="1" bandRow="1">
                <a:tableStyleId>{21E4AEA4-8DFA-4A89-87EB-49C32662AFE0}</a:tableStyleId>
              </a:tblPr>
              <a:tblGrid>
                <a:gridCol w="4192309">
                  <a:extLst>
                    <a:ext uri="{9D8B030D-6E8A-4147-A177-3AD203B41FA5}">
                      <a16:colId xmlns:a16="http://schemas.microsoft.com/office/drawing/2014/main" val="20000"/>
                    </a:ext>
                  </a:extLst>
                </a:gridCol>
                <a:gridCol w="1373354">
                  <a:extLst>
                    <a:ext uri="{9D8B030D-6E8A-4147-A177-3AD203B41FA5}">
                      <a16:colId xmlns:a16="http://schemas.microsoft.com/office/drawing/2014/main" val="20001"/>
                    </a:ext>
                  </a:extLst>
                </a:gridCol>
                <a:gridCol w="1415411">
                  <a:extLst>
                    <a:ext uri="{9D8B030D-6E8A-4147-A177-3AD203B41FA5}">
                      <a16:colId xmlns:a16="http://schemas.microsoft.com/office/drawing/2014/main" val="20002"/>
                    </a:ext>
                  </a:extLst>
                </a:gridCol>
                <a:gridCol w="1186733">
                  <a:extLst>
                    <a:ext uri="{9D8B030D-6E8A-4147-A177-3AD203B41FA5}">
                      <a16:colId xmlns:a16="http://schemas.microsoft.com/office/drawing/2014/main" val="20003"/>
                    </a:ext>
                  </a:extLst>
                </a:gridCol>
                <a:gridCol w="1084194">
                  <a:extLst>
                    <a:ext uri="{9D8B030D-6E8A-4147-A177-3AD203B41FA5}">
                      <a16:colId xmlns:a16="http://schemas.microsoft.com/office/drawing/2014/main" val="20004"/>
                    </a:ext>
                  </a:extLst>
                </a:gridCol>
              </a:tblGrid>
              <a:tr h="821309">
                <a:tc>
                  <a:txBody>
                    <a:bodyPr/>
                    <a:lstStyle/>
                    <a:p>
                      <a:r>
                        <a:rPr lang="en-ZA" sz="1600" dirty="0"/>
                        <a:t>Change</a:t>
                      </a:r>
                    </a:p>
                  </a:txBody>
                  <a:tcPr/>
                </a:tc>
                <a:tc>
                  <a:txBody>
                    <a:bodyPr/>
                    <a:lstStyle/>
                    <a:p>
                      <a:r>
                        <a:rPr lang="en-ZA" sz="1600" dirty="0"/>
                        <a:t>Posting Level and Breakdown</a:t>
                      </a:r>
                    </a:p>
                  </a:txBody>
                  <a:tcPr/>
                </a:tc>
                <a:tc>
                  <a:txBody>
                    <a:bodyPr/>
                    <a:lstStyle/>
                    <a:p>
                      <a:r>
                        <a:rPr lang="en-ZA" sz="1600" dirty="0"/>
                        <a:t>Principle/ Application</a:t>
                      </a:r>
                    </a:p>
                  </a:txBody>
                  <a:tcPr/>
                </a:tc>
                <a:tc>
                  <a:txBody>
                    <a:bodyPr/>
                    <a:lstStyle/>
                    <a:p>
                      <a:r>
                        <a:rPr lang="en-ZA" sz="1600" dirty="0"/>
                        <a:t>Definition</a:t>
                      </a:r>
                    </a:p>
                  </a:txBody>
                  <a:tcPr/>
                </a:tc>
                <a:tc>
                  <a:txBody>
                    <a:bodyPr/>
                    <a:lstStyle/>
                    <a:p>
                      <a:r>
                        <a:rPr lang="en-ZA" sz="1600" dirty="0"/>
                        <a:t>Account</a:t>
                      </a:r>
                    </a:p>
                  </a:txBody>
                  <a:tcPr/>
                </a:tc>
                <a:extLst>
                  <a:ext uri="{0D108BD9-81ED-4DB2-BD59-A6C34878D82A}">
                    <a16:rowId xmlns:a16="http://schemas.microsoft.com/office/drawing/2014/main" val="10000"/>
                  </a:ext>
                </a:extLst>
              </a:tr>
              <a:tr h="700713">
                <a:tc>
                  <a:txBody>
                    <a:bodyPr/>
                    <a:lstStyle/>
                    <a:p>
                      <a:r>
                        <a:rPr lang="en-ZA" baseline="0" dirty="0"/>
                        <a:t>Removed breakdown required as information is not standardised and this not relevant for LG DB purposes.</a:t>
                      </a:r>
                    </a:p>
                    <a:p>
                      <a:r>
                        <a:rPr lang="en-ZA" baseline="0" dirty="0"/>
                        <a:t>Level 5 changed to be the posting level  </a:t>
                      </a:r>
                      <a:endParaRPr lang="en-ZA" dirty="0"/>
                    </a:p>
                  </a:txBody>
                  <a:tcPr/>
                </a:tc>
                <a:tc>
                  <a:txBody>
                    <a:bodyPr/>
                    <a:lstStyle/>
                    <a:p>
                      <a:r>
                        <a:rPr lang="en-ZA" dirty="0"/>
                        <a:t>Breakdown</a:t>
                      </a:r>
                      <a:r>
                        <a:rPr lang="en-ZA" baseline="0" dirty="0"/>
                        <a:t> optional</a:t>
                      </a:r>
                      <a:endParaRPr lang="en-ZA" dirty="0"/>
                    </a:p>
                  </a:txBody>
                  <a:tcPr/>
                </a:tc>
                <a:tc>
                  <a:txBody>
                    <a:bodyPr/>
                    <a:lstStyle/>
                    <a:p>
                      <a:endParaRPr lang="en-ZA" dirty="0"/>
                    </a:p>
                  </a:txBody>
                  <a:tcPr/>
                </a:tc>
                <a:tc>
                  <a:txBody>
                    <a:bodyPr/>
                    <a:lstStyle/>
                    <a:p>
                      <a:endParaRPr lang="en-ZA" dirty="0"/>
                    </a:p>
                  </a:txBody>
                  <a:tcPr/>
                </a:tc>
                <a:tc>
                  <a:txBody>
                    <a:bodyPr/>
                    <a:lstStyle/>
                    <a:p>
                      <a:r>
                        <a:rPr lang="en-ZA" dirty="0"/>
                        <a:t>All</a:t>
                      </a:r>
                    </a:p>
                  </a:txBody>
                  <a:tcPr/>
                </a:tc>
                <a:extLst>
                  <a:ext uri="{0D108BD9-81ED-4DB2-BD59-A6C34878D82A}">
                    <a16:rowId xmlns:a16="http://schemas.microsoft.com/office/drawing/2014/main" val="10001"/>
                  </a:ext>
                </a:extLst>
              </a:tr>
              <a:tr h="1188000">
                <a:tc>
                  <a:txBody>
                    <a:bodyPr/>
                    <a:lstStyle/>
                    <a:p>
                      <a:r>
                        <a:rPr lang="en-ZA" dirty="0"/>
                        <a:t>Removed</a:t>
                      </a:r>
                      <a:r>
                        <a:rPr lang="en-ZA" baseline="0" dirty="0"/>
                        <a:t> Sub-functions duplication in Public Safety for “Police Forces, Traffic and Street Parking”.  [Included in Roads]</a:t>
                      </a:r>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r>
                        <a:rPr lang="en-ZA" dirty="0"/>
                        <a:t>Deleted</a:t>
                      </a:r>
                    </a:p>
                  </a:txBody>
                  <a:tcPr/>
                </a:tc>
                <a:extLst>
                  <a:ext uri="{0D108BD9-81ED-4DB2-BD59-A6C34878D82A}">
                    <a16:rowId xmlns:a16="http://schemas.microsoft.com/office/drawing/2014/main" val="10002"/>
                  </a:ext>
                </a:extLst>
              </a:tr>
              <a:tr h="1733874">
                <a:tc>
                  <a:txBody>
                    <a:bodyPr/>
                    <a:lstStyle/>
                    <a:p>
                      <a:pPr marL="0" indent="0">
                        <a:buFont typeface="Arial" panose="020B0604020202020204" pitchFamily="34" charset="0"/>
                        <a:buNone/>
                      </a:pPr>
                      <a:r>
                        <a:rPr lang="en-ZA" dirty="0"/>
                        <a:t>Sub-functions</a:t>
                      </a:r>
                      <a:r>
                        <a:rPr lang="en-ZA" baseline="0" dirty="0"/>
                        <a:t> added for Health (Norms and Standards Gazetted by the Minister of Health – Core for District Municipalities) for:</a:t>
                      </a:r>
                    </a:p>
                    <a:p>
                      <a:pPr marL="285750" indent="-285750">
                        <a:buFont typeface="Arial" panose="020B0604020202020204" pitchFamily="34" charset="0"/>
                        <a:buChar char="•"/>
                      </a:pPr>
                      <a:r>
                        <a:rPr lang="en-ZA" baseline="0" dirty="0"/>
                        <a:t>Food Control</a:t>
                      </a:r>
                    </a:p>
                    <a:p>
                      <a:pPr marL="285750" indent="-285750">
                        <a:buFont typeface="Arial" panose="020B0604020202020204" pitchFamily="34" charset="0"/>
                        <a:buChar char="•"/>
                      </a:pPr>
                      <a:r>
                        <a:rPr lang="en-ZA" baseline="0" dirty="0"/>
                        <a:t>Health Surveillance of Premises</a:t>
                      </a:r>
                    </a:p>
                    <a:p>
                      <a:pPr marL="285750" indent="-285750">
                        <a:buFont typeface="Arial" panose="020B0604020202020204" pitchFamily="34" charset="0"/>
                        <a:buChar char="•"/>
                      </a:pPr>
                      <a:r>
                        <a:rPr lang="en-ZA" baseline="0" dirty="0"/>
                        <a:t>Surveillance and Prevention of Communicable Diseases, excluding Immunizations</a:t>
                      </a:r>
                    </a:p>
                    <a:p>
                      <a:pPr marL="285750" indent="-285750">
                        <a:buFont typeface="Arial" panose="020B0604020202020204" pitchFamily="34" charset="0"/>
                        <a:buChar char="•"/>
                      </a:pPr>
                      <a:r>
                        <a:rPr lang="en-ZA" baseline="0" dirty="0"/>
                        <a:t>Vector Control</a:t>
                      </a:r>
                    </a:p>
                    <a:p>
                      <a:pPr marL="285750" indent="-285750">
                        <a:buFont typeface="Arial" panose="020B0604020202020204" pitchFamily="34" charset="0"/>
                        <a:buChar char="•"/>
                      </a:pPr>
                      <a:r>
                        <a:rPr lang="en-ZA" baseline="0" dirty="0"/>
                        <a:t>Chemical Safety</a:t>
                      </a:r>
                      <a:endParaRPr lang="en-ZA" dirty="0"/>
                    </a:p>
                  </a:txBody>
                  <a:tcPr/>
                </a:tc>
                <a:tc>
                  <a:txBody>
                    <a:bodyPr/>
                    <a:lstStyle/>
                    <a:p>
                      <a:r>
                        <a:rPr lang="en-ZA" dirty="0"/>
                        <a:t>No</a:t>
                      </a:r>
                    </a:p>
                  </a:txBody>
                  <a:tcPr/>
                </a:tc>
                <a:tc>
                  <a:txBody>
                    <a:bodyPr/>
                    <a:lstStyle/>
                    <a:p>
                      <a:r>
                        <a:rPr lang="en-ZA" dirty="0"/>
                        <a:t>Yes</a:t>
                      </a:r>
                    </a:p>
                  </a:txBody>
                  <a:tcPr/>
                </a:tc>
                <a:tc>
                  <a:txBody>
                    <a:bodyPr/>
                    <a:lstStyle/>
                    <a:p>
                      <a:r>
                        <a:rPr lang="en-ZA" dirty="0"/>
                        <a:t>Yes</a:t>
                      </a:r>
                    </a:p>
                  </a:txBody>
                  <a:tcPr/>
                </a:tc>
                <a:tc>
                  <a:txBody>
                    <a:bodyPr/>
                    <a:lstStyle/>
                    <a:p>
                      <a:r>
                        <a:rPr lang="en-ZA" dirty="0"/>
                        <a:t>Added</a:t>
                      </a:r>
                    </a:p>
                  </a:txBody>
                  <a:tcPr/>
                </a:tc>
                <a:extLst>
                  <a:ext uri="{0D108BD9-81ED-4DB2-BD59-A6C34878D82A}">
                    <a16:rowId xmlns:a16="http://schemas.microsoft.com/office/drawing/2014/main" val="1828476622"/>
                  </a:ext>
                </a:extLst>
              </a:tr>
            </a:tbl>
          </a:graphicData>
        </a:graphic>
      </p:graphicFrame>
    </p:spTree>
    <p:extLst>
      <p:ext uri="{BB962C8B-B14F-4D97-AF65-F5344CB8AC3E}">
        <p14:creationId xmlns:p14="http://schemas.microsoft.com/office/powerpoint/2010/main" val="25299639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Function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4"/>
          <a:ext cx="9252001" cy="4842834"/>
        </p:xfrm>
        <a:graphic>
          <a:graphicData uri="http://schemas.openxmlformats.org/drawingml/2006/table">
            <a:tbl>
              <a:tblPr firstRow="1" bandRow="1">
                <a:tableStyleId>{21E4AEA4-8DFA-4A89-87EB-49C32662AFE0}</a:tableStyleId>
              </a:tblPr>
              <a:tblGrid>
                <a:gridCol w="4192309">
                  <a:extLst>
                    <a:ext uri="{9D8B030D-6E8A-4147-A177-3AD203B41FA5}">
                      <a16:colId xmlns:a16="http://schemas.microsoft.com/office/drawing/2014/main" val="20000"/>
                    </a:ext>
                  </a:extLst>
                </a:gridCol>
                <a:gridCol w="1373354">
                  <a:extLst>
                    <a:ext uri="{9D8B030D-6E8A-4147-A177-3AD203B41FA5}">
                      <a16:colId xmlns:a16="http://schemas.microsoft.com/office/drawing/2014/main" val="20001"/>
                    </a:ext>
                  </a:extLst>
                </a:gridCol>
                <a:gridCol w="1415411">
                  <a:extLst>
                    <a:ext uri="{9D8B030D-6E8A-4147-A177-3AD203B41FA5}">
                      <a16:colId xmlns:a16="http://schemas.microsoft.com/office/drawing/2014/main" val="20002"/>
                    </a:ext>
                  </a:extLst>
                </a:gridCol>
                <a:gridCol w="1186733">
                  <a:extLst>
                    <a:ext uri="{9D8B030D-6E8A-4147-A177-3AD203B41FA5}">
                      <a16:colId xmlns:a16="http://schemas.microsoft.com/office/drawing/2014/main" val="20003"/>
                    </a:ext>
                  </a:extLst>
                </a:gridCol>
                <a:gridCol w="1084194">
                  <a:extLst>
                    <a:ext uri="{9D8B030D-6E8A-4147-A177-3AD203B41FA5}">
                      <a16:colId xmlns:a16="http://schemas.microsoft.com/office/drawing/2014/main" val="20004"/>
                    </a:ext>
                  </a:extLst>
                </a:gridCol>
              </a:tblGrid>
              <a:tr h="821309">
                <a:tc>
                  <a:txBody>
                    <a:bodyPr/>
                    <a:lstStyle/>
                    <a:p>
                      <a:r>
                        <a:rPr lang="en-ZA" sz="1600" dirty="0"/>
                        <a:t>Change</a:t>
                      </a:r>
                    </a:p>
                  </a:txBody>
                  <a:tcPr/>
                </a:tc>
                <a:tc>
                  <a:txBody>
                    <a:bodyPr/>
                    <a:lstStyle/>
                    <a:p>
                      <a:r>
                        <a:rPr lang="en-ZA" sz="1600" dirty="0"/>
                        <a:t>Posting Level and Breakdown</a:t>
                      </a:r>
                    </a:p>
                  </a:txBody>
                  <a:tcPr/>
                </a:tc>
                <a:tc>
                  <a:txBody>
                    <a:bodyPr/>
                    <a:lstStyle/>
                    <a:p>
                      <a:r>
                        <a:rPr lang="en-ZA" sz="1600" dirty="0"/>
                        <a:t>Principle/ Application</a:t>
                      </a:r>
                    </a:p>
                  </a:txBody>
                  <a:tcPr/>
                </a:tc>
                <a:tc>
                  <a:txBody>
                    <a:bodyPr/>
                    <a:lstStyle/>
                    <a:p>
                      <a:r>
                        <a:rPr lang="en-ZA" sz="1600" dirty="0"/>
                        <a:t>Definition</a:t>
                      </a:r>
                    </a:p>
                  </a:txBody>
                  <a:tcPr/>
                </a:tc>
                <a:tc>
                  <a:txBody>
                    <a:bodyPr/>
                    <a:lstStyle/>
                    <a:p>
                      <a:r>
                        <a:rPr lang="en-ZA" sz="1600" dirty="0"/>
                        <a:t>Account</a:t>
                      </a:r>
                    </a:p>
                  </a:txBody>
                  <a:tcPr/>
                </a:tc>
                <a:extLst>
                  <a:ext uri="{0D108BD9-81ED-4DB2-BD59-A6C34878D82A}">
                    <a16:rowId xmlns:a16="http://schemas.microsoft.com/office/drawing/2014/main" val="10000"/>
                  </a:ext>
                </a:extLst>
              </a:tr>
              <a:tr h="1733874">
                <a:tc gridSpan="5">
                  <a:txBody>
                    <a:bodyPr/>
                    <a:lstStyle/>
                    <a:p>
                      <a:r>
                        <a:rPr lang="en-ZA" b="1" dirty="0"/>
                        <a:t>Changes to PSD:</a:t>
                      </a:r>
                    </a:p>
                    <a:p>
                      <a:pPr marL="342900" indent="-342900">
                        <a:buFont typeface="+mj-lt"/>
                        <a:buAutoNum type="arabicPeriod"/>
                      </a:pPr>
                      <a:r>
                        <a:rPr lang="en-ZA" b="0" dirty="0"/>
                        <a:t>Design</a:t>
                      </a:r>
                      <a:r>
                        <a:rPr lang="en-ZA" b="0" baseline="0" dirty="0"/>
                        <a:t> Principles following update of comments received – applicable to all sections of the PSD. </a:t>
                      </a:r>
                    </a:p>
                    <a:p>
                      <a:pPr marL="342900" indent="-342900">
                        <a:buFont typeface="+mj-lt"/>
                        <a:buAutoNum type="arabicPeriod"/>
                      </a:pPr>
                      <a:r>
                        <a:rPr lang="en-ZA" b="0" baseline="0" dirty="0"/>
                        <a:t>Comments received to update and clarify content of the PSD  (ASB and comments/clarification from Public Finance)</a:t>
                      </a:r>
                    </a:p>
                    <a:p>
                      <a:pPr marL="342900" indent="-342900">
                        <a:buFont typeface="+mj-lt"/>
                        <a:buAutoNum type="arabicPeriod"/>
                      </a:pPr>
                      <a:r>
                        <a:rPr lang="en-ZA" b="0" baseline="0" dirty="0"/>
                        <a:t>Late comment received on “Health Service” justifying consideration.</a:t>
                      </a:r>
                    </a:p>
                    <a:p>
                      <a:pPr marL="342900" indent="-342900">
                        <a:buFont typeface="+mj-lt"/>
                        <a:buAutoNum type="arabicPeriod"/>
                      </a:pPr>
                      <a:r>
                        <a:rPr lang="en-ZA" b="0" baseline="0" dirty="0"/>
                        <a:t>Not done yet – 30 June 2016.</a:t>
                      </a:r>
                    </a:p>
                    <a:p>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extLst>
                  <a:ext uri="{0D108BD9-81ED-4DB2-BD59-A6C34878D82A}">
                    <a16:rowId xmlns:a16="http://schemas.microsoft.com/office/drawing/2014/main" val="772984032"/>
                  </a:ext>
                </a:extLst>
              </a:tr>
              <a:tr h="1733874">
                <a:tc>
                  <a:txBody>
                    <a:bodyPr/>
                    <a:lstStyle/>
                    <a:p>
                      <a:pPr marL="0" indent="0">
                        <a:buFont typeface="Arial" panose="020B0604020202020204" pitchFamily="34" charset="0"/>
                        <a:buNone/>
                      </a:pPr>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extLst>
                  <a:ext uri="{0D108BD9-81ED-4DB2-BD59-A6C34878D82A}">
                    <a16:rowId xmlns:a16="http://schemas.microsoft.com/office/drawing/2014/main" val="1828476622"/>
                  </a:ext>
                </a:extLst>
              </a:tr>
            </a:tbl>
          </a:graphicData>
        </a:graphic>
      </p:graphicFrame>
    </p:spTree>
    <p:extLst>
      <p:ext uri="{BB962C8B-B14F-4D97-AF65-F5344CB8AC3E}">
        <p14:creationId xmlns:p14="http://schemas.microsoft.com/office/powerpoint/2010/main" val="2633910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Regional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5"/>
          <a:ext cx="9143999" cy="4136092"/>
        </p:xfrm>
        <a:graphic>
          <a:graphicData uri="http://schemas.openxmlformats.org/drawingml/2006/table">
            <a:tbl>
              <a:tblPr firstRow="1" bandRow="1">
                <a:tableStyleId>{21E4AEA4-8DFA-4A89-87EB-49C32662AFE0}</a:tableStyleId>
              </a:tblPr>
              <a:tblGrid>
                <a:gridCol w="3786182">
                  <a:extLst>
                    <a:ext uri="{9D8B030D-6E8A-4147-A177-3AD203B41FA5}">
                      <a16:colId xmlns:a16="http://schemas.microsoft.com/office/drawing/2014/main" val="20000"/>
                    </a:ext>
                  </a:extLst>
                </a:gridCol>
                <a:gridCol w="1357322">
                  <a:extLst>
                    <a:ext uri="{9D8B030D-6E8A-4147-A177-3AD203B41FA5}">
                      <a16:colId xmlns:a16="http://schemas.microsoft.com/office/drawing/2014/main" val="20001"/>
                    </a:ext>
                  </a:extLst>
                </a:gridCol>
                <a:gridCol w="1357322">
                  <a:extLst>
                    <a:ext uri="{9D8B030D-6E8A-4147-A177-3AD203B41FA5}">
                      <a16:colId xmlns:a16="http://schemas.microsoft.com/office/drawing/2014/main" val="20002"/>
                    </a:ext>
                  </a:extLst>
                </a:gridCol>
                <a:gridCol w="1143008">
                  <a:extLst>
                    <a:ext uri="{9D8B030D-6E8A-4147-A177-3AD203B41FA5}">
                      <a16:colId xmlns:a16="http://schemas.microsoft.com/office/drawing/2014/main" val="20003"/>
                    </a:ext>
                  </a:extLst>
                </a:gridCol>
                <a:gridCol w="1500165">
                  <a:extLst>
                    <a:ext uri="{9D8B030D-6E8A-4147-A177-3AD203B41FA5}">
                      <a16:colId xmlns:a16="http://schemas.microsoft.com/office/drawing/2014/main" val="20004"/>
                    </a:ext>
                  </a:extLst>
                </a:gridCol>
              </a:tblGrid>
              <a:tr h="839202">
                <a:tc>
                  <a:txBody>
                    <a:bodyPr/>
                    <a:lstStyle/>
                    <a:p>
                      <a:r>
                        <a:rPr lang="en-ZA" sz="1600" dirty="0"/>
                        <a:t>Change</a:t>
                      </a:r>
                    </a:p>
                  </a:txBody>
                  <a:tcPr/>
                </a:tc>
                <a:tc>
                  <a:txBody>
                    <a:bodyPr/>
                    <a:lstStyle/>
                    <a:p>
                      <a:r>
                        <a:rPr lang="en-ZA" sz="1600" dirty="0"/>
                        <a:t>Posting Level and Breakdown</a:t>
                      </a:r>
                    </a:p>
                  </a:txBody>
                  <a:tcPr/>
                </a:tc>
                <a:tc>
                  <a:txBody>
                    <a:bodyPr/>
                    <a:lstStyle/>
                    <a:p>
                      <a:r>
                        <a:rPr lang="en-ZA" sz="1600" dirty="0"/>
                        <a:t>Principle/ Application</a:t>
                      </a:r>
                    </a:p>
                  </a:txBody>
                  <a:tcPr/>
                </a:tc>
                <a:tc>
                  <a:txBody>
                    <a:bodyPr/>
                    <a:lstStyle/>
                    <a:p>
                      <a:r>
                        <a:rPr lang="en-ZA" sz="1600" dirty="0"/>
                        <a:t>Definition</a:t>
                      </a:r>
                    </a:p>
                  </a:txBody>
                  <a:tcPr/>
                </a:tc>
                <a:tc>
                  <a:txBody>
                    <a:bodyPr/>
                    <a:lstStyle/>
                    <a:p>
                      <a:r>
                        <a:rPr lang="en-ZA" sz="1600" dirty="0"/>
                        <a:t>Account</a:t>
                      </a:r>
                    </a:p>
                  </a:txBody>
                  <a:tcPr/>
                </a:tc>
                <a:extLst>
                  <a:ext uri="{0D108BD9-81ED-4DB2-BD59-A6C34878D82A}">
                    <a16:rowId xmlns:a16="http://schemas.microsoft.com/office/drawing/2014/main" val="10000"/>
                  </a:ext>
                </a:extLst>
              </a:tr>
              <a:tr h="916925">
                <a:tc>
                  <a:txBody>
                    <a:bodyPr/>
                    <a:lstStyle/>
                    <a:p>
                      <a:r>
                        <a:rPr lang="en-ZA" dirty="0"/>
                        <a:t>Regional</a:t>
                      </a:r>
                      <a:r>
                        <a:rPr lang="en-ZA" baseline="0" dirty="0"/>
                        <a:t> Indicators updated from:</a:t>
                      </a:r>
                    </a:p>
                    <a:p>
                      <a:pPr marL="285750" indent="-285750">
                        <a:buFont typeface="Arial" panose="020B0604020202020204" pitchFamily="34" charset="0"/>
                        <a:buChar char="•"/>
                      </a:pPr>
                      <a:r>
                        <a:rPr lang="en-ZA" baseline="0" dirty="0"/>
                        <a:t>FAQ DB</a:t>
                      </a:r>
                    </a:p>
                    <a:p>
                      <a:pPr marL="285750" indent="-285750">
                        <a:buFont typeface="Arial" panose="020B0604020202020204" pitchFamily="34" charset="0"/>
                        <a:buChar char="•"/>
                      </a:pPr>
                      <a:r>
                        <a:rPr lang="en-ZA" baseline="0" dirty="0"/>
                        <a:t>Information received following specific request to municipalities from emails/FAQ DB</a:t>
                      </a:r>
                      <a:endParaRPr lang="en-ZA" dirty="0"/>
                    </a:p>
                  </a:txBody>
                  <a:tcPr/>
                </a:tc>
                <a:tc>
                  <a:txBody>
                    <a:bodyPr/>
                    <a:lstStyle/>
                    <a:p>
                      <a:r>
                        <a:rPr lang="en-ZA" dirty="0">
                          <a:sym typeface="Symbol" panose="05050102010706020507" pitchFamily="18" charset="2"/>
                        </a:rPr>
                        <a:t></a:t>
                      </a:r>
                      <a:endParaRPr lang="en-Z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a:sym typeface="Symbol" panose="05050102010706020507" pitchFamily="18" charset="2"/>
                        </a:rPr>
                        <a:t></a:t>
                      </a:r>
                      <a:endParaRPr lang="en-ZA" dirty="0"/>
                    </a:p>
                    <a:p>
                      <a:endParaRPr lang="en-Z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a:sym typeface="Symbol" panose="05050102010706020507" pitchFamily="18" charset="2"/>
                        </a:rPr>
                        <a:t></a:t>
                      </a:r>
                      <a:endParaRPr lang="en-ZA" dirty="0"/>
                    </a:p>
                    <a:p>
                      <a:endParaRPr lang="en-Z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a:sym typeface="Symbol" panose="05050102010706020507" pitchFamily="18" charset="2"/>
                        </a:rPr>
                        <a:t></a:t>
                      </a:r>
                      <a:endParaRPr lang="en-ZA" dirty="0"/>
                    </a:p>
                    <a:p>
                      <a:endParaRPr lang="en-ZA" dirty="0"/>
                    </a:p>
                  </a:txBody>
                  <a:tcPr/>
                </a:tc>
                <a:extLst>
                  <a:ext uri="{0D108BD9-81ED-4DB2-BD59-A6C34878D82A}">
                    <a16:rowId xmlns:a16="http://schemas.microsoft.com/office/drawing/2014/main" val="10001"/>
                  </a:ext>
                </a:extLst>
              </a:tr>
              <a:tr h="916925">
                <a:tc gridSpan="5">
                  <a:txBody>
                    <a:bodyPr/>
                    <a:lstStyle/>
                    <a:p>
                      <a:pPr marL="0" indent="0">
                        <a:buFont typeface="Arial" panose="020B0604020202020204" pitchFamily="34" charset="0"/>
                        <a:buNone/>
                      </a:pPr>
                      <a:r>
                        <a:rPr lang="en-ZA" b="1" dirty="0"/>
                        <a:t>Changes</a:t>
                      </a:r>
                      <a:r>
                        <a:rPr lang="en-ZA" b="1" baseline="0" dirty="0"/>
                        <a:t> to PSD:</a:t>
                      </a:r>
                    </a:p>
                    <a:p>
                      <a:pPr marL="0" indent="0">
                        <a:buFont typeface="Arial" panose="020B0604020202020204" pitchFamily="34" charset="0"/>
                        <a:buNone/>
                      </a:pPr>
                      <a:r>
                        <a:rPr lang="en-ZA" baseline="0" dirty="0"/>
                        <a:t>None </a:t>
                      </a:r>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extLst>
                  <a:ext uri="{0D108BD9-81ED-4DB2-BD59-A6C34878D82A}">
                    <a16:rowId xmlns:a16="http://schemas.microsoft.com/office/drawing/2014/main" val="313816088"/>
                  </a:ext>
                </a:extLst>
              </a:tr>
              <a:tr h="916925">
                <a:tc gridSpan="5">
                  <a:txBody>
                    <a:bodyPr/>
                    <a:lstStyle/>
                    <a:p>
                      <a:pPr marL="0" indent="0">
                        <a:buFont typeface="Arial" panose="020B0604020202020204" pitchFamily="34" charset="0"/>
                        <a:buNone/>
                      </a:pPr>
                      <a:r>
                        <a:rPr lang="en-ZA" b="1" dirty="0"/>
                        <a:t>Outstanding:</a:t>
                      </a:r>
                    </a:p>
                    <a:p>
                      <a:pPr marL="0" indent="0">
                        <a:buFont typeface="Arial" panose="020B0604020202020204" pitchFamily="34" charset="0"/>
                        <a:buNone/>
                      </a:pPr>
                      <a:r>
                        <a:rPr lang="en-ZA" b="0" dirty="0"/>
                        <a:t>Information received in</a:t>
                      </a:r>
                      <a:r>
                        <a:rPr lang="en-ZA" b="0" baseline="0" dirty="0"/>
                        <a:t> FAQ DB and by emails after 25 May 2016.</a:t>
                      </a:r>
                      <a:endParaRPr lang="en-ZA" b="0"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tc hMerge="1">
                  <a:txBody>
                    <a:bodyPr/>
                    <a:lstStyle/>
                    <a:p>
                      <a:endParaRPr lang="en-ZA" dirty="0"/>
                    </a:p>
                  </a:txBody>
                  <a:tcPr/>
                </a:tc>
                <a:extLst>
                  <a:ext uri="{0D108BD9-81ED-4DB2-BD59-A6C34878D82A}">
                    <a16:rowId xmlns:a16="http://schemas.microsoft.com/office/drawing/2014/main" val="2045601212"/>
                  </a:ext>
                </a:extLst>
              </a:tr>
            </a:tbl>
          </a:graphicData>
        </a:graphic>
      </p:graphicFrame>
    </p:spTree>
    <p:extLst>
      <p:ext uri="{BB962C8B-B14F-4D97-AF65-F5344CB8AC3E}">
        <p14:creationId xmlns:p14="http://schemas.microsoft.com/office/powerpoint/2010/main" val="889769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Funding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1071544"/>
          <a:ext cx="9143999" cy="5445857"/>
        </p:xfrm>
        <a:graphic>
          <a:graphicData uri="http://schemas.openxmlformats.org/drawingml/2006/table">
            <a:tbl>
              <a:tblPr firstRow="1" bandRow="1">
                <a:tableStyleId>{21E4AEA4-8DFA-4A89-87EB-49C32662AFE0}</a:tableStyleId>
              </a:tblPr>
              <a:tblGrid>
                <a:gridCol w="4143372">
                  <a:extLst>
                    <a:ext uri="{9D8B030D-6E8A-4147-A177-3AD203B41FA5}">
                      <a16:colId xmlns:a16="http://schemas.microsoft.com/office/drawing/2014/main" val="20000"/>
                    </a:ext>
                  </a:extLst>
                </a:gridCol>
                <a:gridCol w="5000627">
                  <a:extLst>
                    <a:ext uri="{9D8B030D-6E8A-4147-A177-3AD203B41FA5}">
                      <a16:colId xmlns:a16="http://schemas.microsoft.com/office/drawing/2014/main" val="20001"/>
                    </a:ext>
                  </a:extLst>
                </a:gridCol>
              </a:tblGrid>
              <a:tr h="468000">
                <a:tc>
                  <a:txBody>
                    <a:bodyPr/>
                    <a:lstStyle/>
                    <a:p>
                      <a:r>
                        <a:rPr lang="en-ZA" sz="1600" dirty="0"/>
                        <a:t>Change</a:t>
                      </a:r>
                    </a:p>
                  </a:txBody>
                  <a:tcPr/>
                </a:tc>
                <a:tc>
                  <a:txBody>
                    <a:bodyPr/>
                    <a:lstStyle/>
                    <a:p>
                      <a:r>
                        <a:rPr lang="en-ZA" sz="1600" dirty="0"/>
                        <a:t>Comment</a:t>
                      </a:r>
                    </a:p>
                  </a:txBody>
                  <a:tcPr/>
                </a:tc>
                <a:extLst>
                  <a:ext uri="{0D108BD9-81ED-4DB2-BD59-A6C34878D82A}">
                    <a16:rowId xmlns:a16="http://schemas.microsoft.com/office/drawing/2014/main" val="10000"/>
                  </a:ext>
                </a:extLst>
              </a:tr>
              <a:tr h="852257">
                <a:tc gridSpan="2">
                  <a:txBody>
                    <a:bodyPr/>
                    <a:lstStyle/>
                    <a:p>
                      <a:r>
                        <a:rPr lang="en-ZA" dirty="0"/>
                        <a:t>Revenue:  Revised classification to provide for “all</a:t>
                      </a:r>
                      <a:r>
                        <a:rPr lang="en-ZA" baseline="0" dirty="0"/>
                        <a:t> source of revenue” in accordance with the Revenue Segment.</a:t>
                      </a:r>
                      <a:endParaRPr lang="en-ZA" dirty="0"/>
                    </a:p>
                  </a:txBody>
                  <a:tcPr/>
                </a:tc>
                <a:tc hMerge="1">
                  <a:txBody>
                    <a:bodyPr/>
                    <a:lstStyle/>
                    <a:p>
                      <a:endParaRPr lang="en-ZA" dirty="0"/>
                    </a:p>
                  </a:txBody>
                  <a:tcPr/>
                </a:tc>
                <a:extLst>
                  <a:ext uri="{0D108BD9-81ED-4DB2-BD59-A6C34878D82A}">
                    <a16:rowId xmlns:a16="http://schemas.microsoft.com/office/drawing/2014/main" val="10001"/>
                  </a:ext>
                </a:extLst>
              </a:tr>
              <a:tr h="468000">
                <a:tc>
                  <a:txBody>
                    <a:bodyPr/>
                    <a:lstStyle/>
                    <a:p>
                      <a:pPr>
                        <a:buFont typeface="Arial" pitchFamily="34" charset="0"/>
                        <a:buNone/>
                      </a:pPr>
                      <a:r>
                        <a:rPr lang="en-ZA" dirty="0"/>
                        <a:t>Equitable</a:t>
                      </a:r>
                      <a:r>
                        <a:rPr lang="en-ZA" baseline="0" dirty="0"/>
                        <a:t> Share</a:t>
                      </a:r>
                      <a:endParaRPr lang="en-ZA" dirty="0"/>
                    </a:p>
                  </a:txBody>
                  <a:tcPr/>
                </a:tc>
                <a:tc>
                  <a:txBody>
                    <a:bodyPr/>
                    <a:lstStyle/>
                    <a:p>
                      <a:r>
                        <a:rPr lang="en-ZA" dirty="0"/>
                        <a:t>Removed detail</a:t>
                      </a:r>
                      <a:r>
                        <a:rPr lang="en-ZA" baseline="0" dirty="0"/>
                        <a:t> and changed to a posting-level</a:t>
                      </a:r>
                      <a:endParaRPr lang="en-ZA" dirty="0"/>
                    </a:p>
                  </a:txBody>
                  <a:tcPr/>
                </a:tc>
                <a:extLst>
                  <a:ext uri="{0D108BD9-81ED-4DB2-BD59-A6C34878D82A}">
                    <a16:rowId xmlns:a16="http://schemas.microsoft.com/office/drawing/2014/main" val="10002"/>
                  </a:ext>
                </a:extLst>
              </a:tr>
              <a:tr h="629389">
                <a:tc>
                  <a:txBody>
                    <a:bodyPr/>
                    <a:lstStyle/>
                    <a:p>
                      <a:pPr>
                        <a:buFont typeface="Arial" pitchFamily="34" charset="0"/>
                        <a:buNone/>
                      </a:pPr>
                      <a:r>
                        <a:rPr lang="en-ZA" dirty="0"/>
                        <a:t>Interest,</a:t>
                      </a:r>
                      <a:r>
                        <a:rPr lang="en-ZA" baseline="0" dirty="0"/>
                        <a:t> Dividends and Rent on Land</a:t>
                      </a:r>
                      <a:endParaRPr lang="en-ZA" dirty="0"/>
                    </a:p>
                  </a:txBody>
                  <a:tcPr/>
                </a:tc>
                <a:tc>
                  <a:txBody>
                    <a:bodyPr/>
                    <a:lstStyle/>
                    <a:p>
                      <a:pPr marL="285750" indent="-285750">
                        <a:buFont typeface="Arial" panose="020B0604020202020204" pitchFamily="34" charset="0"/>
                        <a:buChar char="•"/>
                      </a:pPr>
                      <a:r>
                        <a:rPr lang="en-ZA" dirty="0"/>
                        <a:t>Added Rent on Land to agree with the classification principle applied in the Revenue</a:t>
                      </a:r>
                      <a:r>
                        <a:rPr lang="en-ZA" baseline="0" dirty="0"/>
                        <a:t> Segment</a:t>
                      </a:r>
                    </a:p>
                    <a:p>
                      <a:pPr marL="285750" indent="-285750">
                        <a:buFont typeface="Arial" panose="020B0604020202020204" pitchFamily="34" charset="0"/>
                        <a:buChar char="•"/>
                      </a:pPr>
                      <a:r>
                        <a:rPr lang="en-ZA" baseline="0" dirty="0"/>
                        <a:t>Added Dividends to the description</a:t>
                      </a:r>
                      <a:endParaRPr lang="en-ZA" dirty="0"/>
                    </a:p>
                  </a:txBody>
                  <a:tcPr/>
                </a:tc>
                <a:extLst>
                  <a:ext uri="{0D108BD9-81ED-4DB2-BD59-A6C34878D82A}">
                    <a16:rowId xmlns:a16="http://schemas.microsoft.com/office/drawing/2014/main" val="10003"/>
                  </a:ext>
                </a:extLst>
              </a:tr>
              <a:tr h="900000">
                <a:tc>
                  <a:txBody>
                    <a:bodyPr/>
                    <a:lstStyle/>
                    <a:p>
                      <a:pPr>
                        <a:buFont typeface="Arial" pitchFamily="34" charset="0"/>
                        <a:buNone/>
                      </a:pPr>
                      <a:r>
                        <a:rPr lang="en-ZA" dirty="0"/>
                        <a:t>Interest categories</a:t>
                      </a:r>
                      <a:r>
                        <a:rPr lang="en-ZA" baseline="0" dirty="0"/>
                        <a:t> changed to:</a:t>
                      </a:r>
                    </a:p>
                    <a:p>
                      <a:pPr marL="285750" indent="-285750">
                        <a:buFont typeface="Arial" panose="020B0604020202020204" pitchFamily="34" charset="0"/>
                        <a:buChar char="•"/>
                      </a:pPr>
                      <a:r>
                        <a:rPr lang="en-ZA" baseline="0" dirty="0"/>
                        <a:t>Current and Non-current Assets</a:t>
                      </a:r>
                    </a:p>
                    <a:p>
                      <a:pPr marL="285750" indent="-285750">
                        <a:buFont typeface="Arial" panose="020B0604020202020204" pitchFamily="34" charset="0"/>
                        <a:buChar char="•"/>
                      </a:pPr>
                      <a:r>
                        <a:rPr lang="en-ZA" baseline="0" dirty="0"/>
                        <a:t>Receivables</a:t>
                      </a:r>
                      <a:endParaRPr lang="en-ZA" dirty="0"/>
                    </a:p>
                  </a:txBody>
                  <a:tcPr/>
                </a:tc>
                <a:tc>
                  <a:txBody>
                    <a:bodyPr/>
                    <a:lstStyle/>
                    <a:p>
                      <a:r>
                        <a:rPr lang="en-ZA" dirty="0"/>
                        <a:t>Changed</a:t>
                      </a:r>
                      <a:r>
                        <a:rPr lang="en-ZA" baseline="0" dirty="0"/>
                        <a:t> from:</a:t>
                      </a:r>
                    </a:p>
                    <a:p>
                      <a:pPr marL="285750" indent="-285750">
                        <a:buFont typeface="Arial" panose="020B0604020202020204" pitchFamily="34" charset="0"/>
                        <a:buChar char="•"/>
                      </a:pPr>
                      <a:r>
                        <a:rPr lang="en-ZA" dirty="0"/>
                        <a:t>External</a:t>
                      </a:r>
                      <a:r>
                        <a:rPr lang="en-ZA" baseline="0" dirty="0"/>
                        <a:t> Investments</a:t>
                      </a:r>
                    </a:p>
                    <a:p>
                      <a:pPr marL="285750" indent="-285750">
                        <a:buFont typeface="Arial" panose="020B0604020202020204" pitchFamily="34" charset="0"/>
                        <a:buChar char="•"/>
                      </a:pPr>
                      <a:r>
                        <a:rPr lang="en-ZA" baseline="0" dirty="0"/>
                        <a:t>Outstanding Debtors</a:t>
                      </a:r>
                      <a:endParaRPr lang="en-ZA" dirty="0"/>
                    </a:p>
                  </a:txBody>
                  <a:tcPr/>
                </a:tc>
                <a:extLst>
                  <a:ext uri="{0D108BD9-81ED-4DB2-BD59-A6C34878D82A}">
                    <a16:rowId xmlns:a16="http://schemas.microsoft.com/office/drawing/2014/main" val="10004"/>
                  </a:ext>
                </a:extLst>
              </a:tr>
              <a:tr h="612000">
                <a:tc>
                  <a:txBody>
                    <a:bodyPr/>
                    <a:lstStyle/>
                    <a:p>
                      <a:pPr marL="0" indent="0">
                        <a:buFont typeface="Arial" panose="020B0604020202020204" pitchFamily="34" charset="0"/>
                        <a:buNone/>
                      </a:pPr>
                      <a:r>
                        <a:rPr lang="en-ZA" dirty="0"/>
                        <a:t>Rent from Fixed Assets</a:t>
                      </a:r>
                    </a:p>
                  </a:txBody>
                  <a:tcPr/>
                </a:tc>
                <a:tc>
                  <a:txBody>
                    <a:bodyPr/>
                    <a:lstStyle/>
                    <a:p>
                      <a:pPr marL="0" indent="0">
                        <a:buFont typeface="Arial" panose="020B0604020202020204" pitchFamily="34" charset="0"/>
                        <a:buNone/>
                      </a:pPr>
                      <a:r>
                        <a:rPr lang="en-ZA" dirty="0"/>
                        <a:t>Changed the description</a:t>
                      </a:r>
                      <a:r>
                        <a:rPr lang="en-ZA" baseline="0" dirty="0"/>
                        <a:t> from “Rental of Facilities and Equipment.  </a:t>
                      </a:r>
                      <a:endParaRPr lang="en-ZA" dirty="0"/>
                    </a:p>
                  </a:txBody>
                  <a:tcPr/>
                </a:tc>
                <a:extLst>
                  <a:ext uri="{0D108BD9-81ED-4DB2-BD59-A6C34878D82A}">
                    <a16:rowId xmlns:a16="http://schemas.microsoft.com/office/drawing/2014/main" val="389280365"/>
                  </a:ext>
                </a:extLst>
              </a:tr>
              <a:tr h="612000">
                <a:tc gridSpan="2">
                  <a:txBody>
                    <a:bodyPr/>
                    <a:lstStyle/>
                    <a:p>
                      <a:pPr marL="0" indent="0">
                        <a:buFont typeface="Arial" panose="020B0604020202020204" pitchFamily="34" charset="0"/>
                        <a:buNone/>
                      </a:pPr>
                      <a:r>
                        <a:rPr lang="en-ZA" dirty="0"/>
                        <a:t>Added:</a:t>
                      </a:r>
                    </a:p>
                    <a:p>
                      <a:pPr marL="285750" indent="-285750">
                        <a:buFont typeface="Arial" panose="020B0604020202020204" pitchFamily="34" charset="0"/>
                        <a:buChar char="•"/>
                      </a:pPr>
                      <a:r>
                        <a:rPr lang="en-ZA" dirty="0"/>
                        <a:t>Operational Revenue</a:t>
                      </a:r>
                    </a:p>
                    <a:p>
                      <a:pPr marL="285750" indent="-285750">
                        <a:buFont typeface="Arial" panose="020B0604020202020204" pitchFamily="34" charset="0"/>
                        <a:buChar char="•"/>
                      </a:pPr>
                      <a:r>
                        <a:rPr lang="en-ZA" dirty="0"/>
                        <a:t>Sales of Goods and Rendering of Services</a:t>
                      </a:r>
                    </a:p>
                  </a:txBody>
                  <a:tcPr/>
                </a:tc>
                <a:tc hMerge="1">
                  <a:txBody>
                    <a:bodyPr/>
                    <a:lstStyle/>
                    <a:p>
                      <a:pPr marL="0" indent="0">
                        <a:buFont typeface="Arial" panose="020B0604020202020204" pitchFamily="34" charset="0"/>
                        <a:buNone/>
                      </a:pPr>
                      <a:endParaRPr lang="en-ZA" dirty="0"/>
                    </a:p>
                  </a:txBody>
                  <a:tcPr/>
                </a:tc>
                <a:extLst>
                  <a:ext uri="{0D108BD9-81ED-4DB2-BD59-A6C34878D82A}">
                    <a16:rowId xmlns:a16="http://schemas.microsoft.com/office/drawing/2014/main" val="14848091"/>
                  </a:ext>
                </a:extLst>
              </a:tr>
            </a:tbl>
          </a:graphicData>
        </a:graphic>
      </p:graphicFrame>
    </p:spTree>
    <p:extLst>
      <p:ext uri="{BB962C8B-B14F-4D97-AF65-F5344CB8AC3E}">
        <p14:creationId xmlns:p14="http://schemas.microsoft.com/office/powerpoint/2010/main" val="37316094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Funding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908720"/>
          <a:ext cx="9143999" cy="5706109"/>
        </p:xfrm>
        <a:graphic>
          <a:graphicData uri="http://schemas.openxmlformats.org/drawingml/2006/table">
            <a:tbl>
              <a:tblPr firstRow="1" bandRow="1">
                <a:tableStyleId>{21E4AEA4-8DFA-4A89-87EB-49C32662AFE0}</a:tableStyleId>
              </a:tblPr>
              <a:tblGrid>
                <a:gridCol w="4143372">
                  <a:extLst>
                    <a:ext uri="{9D8B030D-6E8A-4147-A177-3AD203B41FA5}">
                      <a16:colId xmlns:a16="http://schemas.microsoft.com/office/drawing/2014/main" val="20000"/>
                    </a:ext>
                  </a:extLst>
                </a:gridCol>
                <a:gridCol w="5000627">
                  <a:extLst>
                    <a:ext uri="{9D8B030D-6E8A-4147-A177-3AD203B41FA5}">
                      <a16:colId xmlns:a16="http://schemas.microsoft.com/office/drawing/2014/main" val="20001"/>
                    </a:ext>
                  </a:extLst>
                </a:gridCol>
              </a:tblGrid>
              <a:tr h="468000">
                <a:tc>
                  <a:txBody>
                    <a:bodyPr/>
                    <a:lstStyle/>
                    <a:p>
                      <a:r>
                        <a:rPr lang="en-ZA" sz="1600" dirty="0"/>
                        <a:t>Change</a:t>
                      </a:r>
                    </a:p>
                  </a:txBody>
                  <a:tcPr/>
                </a:tc>
                <a:tc>
                  <a:txBody>
                    <a:bodyPr/>
                    <a:lstStyle/>
                    <a:p>
                      <a:r>
                        <a:rPr lang="en-ZA" sz="1600" dirty="0"/>
                        <a:t>Comment</a:t>
                      </a:r>
                    </a:p>
                  </a:txBody>
                  <a:tcPr/>
                </a:tc>
                <a:extLst>
                  <a:ext uri="{0D108BD9-81ED-4DB2-BD59-A6C34878D82A}">
                    <a16:rowId xmlns:a16="http://schemas.microsoft.com/office/drawing/2014/main" val="10000"/>
                  </a:ext>
                </a:extLst>
              </a:tr>
              <a:tr h="852257">
                <a:tc gridSpan="2">
                  <a:txBody>
                    <a:bodyPr/>
                    <a:lstStyle/>
                    <a:p>
                      <a:r>
                        <a:rPr lang="en-ZA" dirty="0"/>
                        <a:t>Transfers</a:t>
                      </a:r>
                      <a:r>
                        <a:rPr lang="en-ZA" baseline="0" dirty="0"/>
                        <a:t> and Subsidies:</a:t>
                      </a:r>
                    </a:p>
                    <a:p>
                      <a:pPr marL="285750" indent="-285750">
                        <a:buFont typeface="Arial" panose="020B0604020202020204" pitchFamily="34" charset="0"/>
                        <a:buChar char="•"/>
                      </a:pPr>
                      <a:r>
                        <a:rPr lang="en-ZA" baseline="0" dirty="0"/>
                        <a:t>Reviewed all definitions and posting levels (including breakdown required)</a:t>
                      </a:r>
                    </a:p>
                    <a:p>
                      <a:pPr marL="285750" indent="-285750">
                        <a:buFont typeface="Arial" panose="020B0604020202020204" pitchFamily="34" charset="0"/>
                        <a:buChar char="•"/>
                      </a:pPr>
                      <a:r>
                        <a:rPr lang="en-ZA" baseline="0" dirty="0"/>
                        <a:t>Checked table to other segment for consistency/completeness</a:t>
                      </a:r>
                    </a:p>
                    <a:p>
                      <a:pPr marL="285750" indent="-285750">
                        <a:buFont typeface="Arial" panose="020B0604020202020204" pitchFamily="34" charset="0"/>
                        <a:buChar char="•"/>
                      </a:pPr>
                      <a:r>
                        <a:rPr lang="en-ZA" baseline="0" dirty="0"/>
                        <a:t>Updates from FAQ DP impacted on all classifications</a:t>
                      </a:r>
                      <a:endParaRPr lang="en-ZA" dirty="0"/>
                    </a:p>
                  </a:txBody>
                  <a:tcPr/>
                </a:tc>
                <a:tc hMerge="1">
                  <a:txBody>
                    <a:bodyPr/>
                    <a:lstStyle/>
                    <a:p>
                      <a:endParaRPr lang="en-ZA" dirty="0"/>
                    </a:p>
                  </a:txBody>
                  <a:tcPr/>
                </a:tc>
                <a:extLst>
                  <a:ext uri="{0D108BD9-81ED-4DB2-BD59-A6C34878D82A}">
                    <a16:rowId xmlns:a16="http://schemas.microsoft.com/office/drawing/2014/main" val="10001"/>
                  </a:ext>
                </a:extLst>
              </a:tr>
              <a:tr h="468000">
                <a:tc>
                  <a:txBody>
                    <a:bodyPr/>
                    <a:lstStyle/>
                    <a:p>
                      <a:pPr>
                        <a:buFont typeface="Arial" pitchFamily="34" charset="0"/>
                        <a:buNone/>
                      </a:pPr>
                      <a:r>
                        <a:rPr lang="en-ZA" dirty="0"/>
                        <a:t>District</a:t>
                      </a:r>
                      <a:r>
                        <a:rPr lang="en-ZA" baseline="0" dirty="0"/>
                        <a:t> Municipalities</a:t>
                      </a:r>
                      <a:endParaRPr lang="en-ZA" dirty="0"/>
                    </a:p>
                  </a:txBody>
                  <a:tcPr/>
                </a:tc>
                <a:tc>
                  <a:txBody>
                    <a:bodyPr/>
                    <a:lstStyle/>
                    <a:p>
                      <a:r>
                        <a:rPr lang="en-ZA" dirty="0"/>
                        <a:t>Changes made as per requests received</a:t>
                      </a:r>
                    </a:p>
                  </a:txBody>
                  <a:tcPr/>
                </a:tc>
                <a:extLst>
                  <a:ext uri="{0D108BD9-81ED-4DB2-BD59-A6C34878D82A}">
                    <a16:rowId xmlns:a16="http://schemas.microsoft.com/office/drawing/2014/main" val="10002"/>
                  </a:ext>
                </a:extLst>
              </a:tr>
              <a:tr h="629389">
                <a:tc>
                  <a:txBody>
                    <a:bodyPr/>
                    <a:lstStyle/>
                    <a:p>
                      <a:pPr>
                        <a:buFont typeface="Arial" pitchFamily="34" charset="0"/>
                        <a:buNone/>
                      </a:pPr>
                      <a:r>
                        <a:rPr lang="en-ZA" dirty="0"/>
                        <a:t>Provincial Government</a:t>
                      </a:r>
                    </a:p>
                  </a:txBody>
                  <a:tcPr/>
                </a:tc>
                <a:tc>
                  <a:txBody>
                    <a:bodyPr/>
                    <a:lstStyle/>
                    <a:p>
                      <a:pPr marL="0" indent="0">
                        <a:buFont typeface="Arial" panose="020B0604020202020204" pitchFamily="34" charset="0"/>
                        <a:buNone/>
                      </a:pPr>
                      <a:r>
                        <a:rPr lang="en-ZA" dirty="0"/>
                        <a:t>Changes made as per requests received</a:t>
                      </a:r>
                    </a:p>
                  </a:txBody>
                  <a:tcPr/>
                </a:tc>
                <a:extLst>
                  <a:ext uri="{0D108BD9-81ED-4DB2-BD59-A6C34878D82A}">
                    <a16:rowId xmlns:a16="http://schemas.microsoft.com/office/drawing/2014/main" val="10003"/>
                  </a:ext>
                </a:extLst>
              </a:tr>
              <a:tr h="2952000">
                <a:tc>
                  <a:txBody>
                    <a:bodyPr/>
                    <a:lstStyle/>
                    <a:p>
                      <a:pPr marL="285750" indent="-285750">
                        <a:buFont typeface="Arial" panose="020B0604020202020204" pitchFamily="34" charset="0"/>
                        <a:buChar char="•"/>
                      </a:pPr>
                      <a:r>
                        <a:rPr lang="en-ZA" dirty="0"/>
                        <a:t>Departmental Agencies and Accounts</a:t>
                      </a:r>
                    </a:p>
                    <a:p>
                      <a:pPr marL="285750" indent="-285750">
                        <a:buFont typeface="Arial" panose="020B0604020202020204" pitchFamily="34" charset="0"/>
                        <a:buChar char="•"/>
                      </a:pPr>
                      <a:r>
                        <a:rPr lang="en-ZA" dirty="0"/>
                        <a:t>Foreign Government and International Organisations</a:t>
                      </a:r>
                    </a:p>
                    <a:p>
                      <a:pPr marL="285750" indent="-285750">
                        <a:buFont typeface="Arial" panose="020B0604020202020204" pitchFamily="34" charset="0"/>
                        <a:buChar char="•"/>
                      </a:pPr>
                      <a:r>
                        <a:rPr lang="en-ZA" dirty="0"/>
                        <a:t>Households</a:t>
                      </a:r>
                    </a:p>
                    <a:p>
                      <a:pPr marL="285750" indent="-285750">
                        <a:buFont typeface="Arial" panose="020B0604020202020204" pitchFamily="34" charset="0"/>
                        <a:buChar char="•"/>
                      </a:pPr>
                      <a:r>
                        <a:rPr lang="en-ZA" dirty="0"/>
                        <a:t>Non-profit</a:t>
                      </a:r>
                      <a:r>
                        <a:rPr lang="en-ZA" baseline="0" dirty="0"/>
                        <a:t> Institutions</a:t>
                      </a:r>
                    </a:p>
                    <a:p>
                      <a:pPr marL="285750" indent="-285750">
                        <a:buFont typeface="Arial" panose="020B0604020202020204" pitchFamily="34" charset="0"/>
                        <a:buChar char="•"/>
                      </a:pPr>
                      <a:r>
                        <a:rPr lang="en-ZA" baseline="0" dirty="0"/>
                        <a:t>Private Enterprise</a:t>
                      </a:r>
                    </a:p>
                    <a:p>
                      <a:pPr marL="285750" indent="-285750">
                        <a:buFont typeface="Arial" panose="020B0604020202020204" pitchFamily="34" charset="0"/>
                        <a:buChar char="•"/>
                      </a:pPr>
                      <a:r>
                        <a:rPr lang="en-ZA" baseline="0" dirty="0"/>
                        <a:t>Public Corporation</a:t>
                      </a:r>
                    </a:p>
                    <a:p>
                      <a:pPr marL="285750" indent="-285750">
                        <a:buFont typeface="Arial" panose="020B0604020202020204" pitchFamily="34" charset="0"/>
                        <a:buChar char="•"/>
                      </a:pPr>
                      <a:r>
                        <a:rPr lang="en-ZA" baseline="0" dirty="0"/>
                        <a:t>Higher Educational Institutions</a:t>
                      </a:r>
                      <a:endParaRPr lang="en-ZA" dirty="0"/>
                    </a:p>
                  </a:txBody>
                  <a:tcPr/>
                </a:tc>
                <a:tc>
                  <a:txBody>
                    <a:bodyPr/>
                    <a:lstStyle/>
                    <a:p>
                      <a:r>
                        <a:rPr lang="en-ZA" dirty="0"/>
                        <a:t>Compared and made changes</a:t>
                      </a:r>
                      <a:r>
                        <a:rPr lang="en-ZA" baseline="0" dirty="0"/>
                        <a:t> in alignment with SCOA Departments [SCOA COR 4.17.02 6 April 2016]</a:t>
                      </a:r>
                      <a:endParaRPr lang="en-ZA"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81132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BACKGROUND</a:t>
            </a:r>
          </a:p>
        </p:txBody>
      </p:sp>
      <p:sp>
        <p:nvSpPr>
          <p:cNvPr id="3" name="Vertical Text Placeholder 2"/>
          <p:cNvSpPr>
            <a:spLocks noGrp="1"/>
          </p:cNvSpPr>
          <p:nvPr>
            <p:ph type="body" orient="vert" idx="1"/>
          </p:nvPr>
        </p:nvSpPr>
        <p:spPr>
          <a:xfrm>
            <a:off x="101228" y="1268760"/>
            <a:ext cx="8763000" cy="4572000"/>
          </a:xfrm>
        </p:spPr>
        <p:txBody>
          <a:bodyPr vert="horz"/>
          <a:lstStyle/>
          <a:p>
            <a:r>
              <a:rPr lang="en-ZA" dirty="0"/>
              <a:t>Key Design Principles in Setting-up mSCOA Classification Framework:</a:t>
            </a:r>
          </a:p>
          <a:p>
            <a:pPr lvl="1"/>
            <a:r>
              <a:rPr lang="en-ZA" sz="1800" b="1" dirty="0"/>
              <a:t>Central source of data</a:t>
            </a:r>
            <a:r>
              <a:rPr lang="en-ZA" sz="1800" dirty="0"/>
              <a:t> for local government information to be used by different users, e.g. provincial treasuries, National Treasury, sector departments, STATSA, SARB, NERSA.</a:t>
            </a:r>
          </a:p>
          <a:p>
            <a:pPr lvl="1"/>
            <a:r>
              <a:rPr lang="en-ZA" sz="1800" b="1" dirty="0"/>
              <a:t>Improvement of Data Quality and Integrity</a:t>
            </a:r>
            <a:r>
              <a:rPr lang="en-ZA" sz="1800" dirty="0"/>
              <a:t> – uniform classification framework with definitions to assist in the understanding of the classification of similar transactions throughout local government.  </a:t>
            </a:r>
          </a:p>
          <a:p>
            <a:pPr lvl="1"/>
            <a:r>
              <a:rPr lang="en-ZA" sz="1800" dirty="0"/>
              <a:t>Initiative supported by a </a:t>
            </a:r>
            <a:r>
              <a:rPr lang="en-ZA" sz="1800" b="1" dirty="0"/>
              <a:t>modernised system application</a:t>
            </a:r>
            <a:r>
              <a:rPr lang="en-ZA" sz="1800" dirty="0"/>
              <a:t> to facilitate the adoption and implementation of the mSCOA Classification Framework. </a:t>
            </a:r>
          </a:p>
          <a:p>
            <a:pPr lvl="1"/>
            <a:r>
              <a:rPr lang="en-ZA" sz="1800" dirty="0"/>
              <a:t>Reporting relates to</a:t>
            </a:r>
            <a:r>
              <a:rPr lang="en-ZA" sz="1800" b="1" dirty="0"/>
              <a:t> internal and external information</a:t>
            </a:r>
            <a:r>
              <a:rPr lang="en-ZA" sz="1800" dirty="0"/>
              <a:t> requirements for local government in the context of the municipality or municipal entity.</a:t>
            </a:r>
          </a:p>
          <a:p>
            <a:pPr lvl="2"/>
            <a:r>
              <a:rPr lang="en-ZA" sz="1600" dirty="0"/>
              <a:t>Internal to the municipality:</a:t>
            </a:r>
          </a:p>
          <a:p>
            <a:pPr lvl="3"/>
            <a:r>
              <a:rPr lang="en-ZA" sz="1400" i="1" dirty="0"/>
              <a:t>management’s needs for information from the systems application for </a:t>
            </a:r>
            <a:r>
              <a:rPr lang="en-ZA" sz="1400" b="1" i="1" dirty="0"/>
              <a:t>day-to-running</a:t>
            </a:r>
          </a:p>
          <a:p>
            <a:pPr lvl="3"/>
            <a:r>
              <a:rPr lang="en-ZA" sz="1400" i="1" dirty="0"/>
              <a:t>vary depending on the </a:t>
            </a:r>
            <a:r>
              <a:rPr lang="en-ZA" sz="1400" b="1" i="1" dirty="0"/>
              <a:t>size and complexity</a:t>
            </a:r>
            <a:r>
              <a:rPr lang="en-ZA" sz="1400" i="1" dirty="0"/>
              <a:t> of the municipality/municipal entity</a:t>
            </a:r>
          </a:p>
          <a:p>
            <a:pPr lvl="3"/>
            <a:r>
              <a:rPr lang="en-ZA" sz="1400" b="1" i="1" dirty="0"/>
              <a:t>excluded </a:t>
            </a:r>
            <a:r>
              <a:rPr lang="en-ZA" sz="1400" i="1" dirty="0"/>
              <a:t>from the Position Paper</a:t>
            </a:r>
          </a:p>
          <a:p>
            <a:pPr lvl="2"/>
            <a:r>
              <a:rPr lang="en-ZA" sz="1600" dirty="0"/>
              <a:t>External – wider user group </a:t>
            </a:r>
            <a:r>
              <a:rPr lang="en-ZA" sz="1100" dirty="0"/>
              <a:t> (See Annexure A to the Position Paper for a Comprehensive list):</a:t>
            </a:r>
          </a:p>
          <a:p>
            <a:pPr lvl="3"/>
            <a:r>
              <a:rPr lang="en-ZA" sz="1400" b="1" i="1" dirty="0"/>
              <a:t>Municipal Budget and Reporting Regulations</a:t>
            </a:r>
          </a:p>
          <a:p>
            <a:pPr lvl="3"/>
            <a:r>
              <a:rPr lang="en-ZA" sz="1400" i="1" dirty="0"/>
              <a:t>I</a:t>
            </a:r>
            <a:r>
              <a:rPr lang="en-ZA" sz="1400" b="1" i="1" dirty="0"/>
              <a:t>n-year reporting</a:t>
            </a:r>
          </a:p>
          <a:p>
            <a:pPr lvl="3"/>
            <a:r>
              <a:rPr lang="en-ZA" sz="1400" b="1" i="1" dirty="0"/>
              <a:t>Reporting of audit outcomes </a:t>
            </a:r>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3</a:t>
            </a:fld>
            <a:endParaRPr lang="en-US" dirty="0"/>
          </a:p>
        </p:txBody>
      </p:sp>
    </p:spTree>
    <p:extLst>
      <p:ext uri="{BB962C8B-B14F-4D97-AF65-F5344CB8AC3E}">
        <p14:creationId xmlns:p14="http://schemas.microsoft.com/office/powerpoint/2010/main" val="151980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Funding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0" y="908720"/>
          <a:ext cx="9143999" cy="2399040"/>
        </p:xfrm>
        <a:graphic>
          <a:graphicData uri="http://schemas.openxmlformats.org/drawingml/2006/table">
            <a:tbl>
              <a:tblPr firstRow="1" bandRow="1">
                <a:tableStyleId>{21E4AEA4-8DFA-4A89-87EB-49C32662AFE0}</a:tableStyleId>
              </a:tblPr>
              <a:tblGrid>
                <a:gridCol w="4143372">
                  <a:extLst>
                    <a:ext uri="{9D8B030D-6E8A-4147-A177-3AD203B41FA5}">
                      <a16:colId xmlns:a16="http://schemas.microsoft.com/office/drawing/2014/main" val="20000"/>
                    </a:ext>
                  </a:extLst>
                </a:gridCol>
                <a:gridCol w="5000627">
                  <a:extLst>
                    <a:ext uri="{9D8B030D-6E8A-4147-A177-3AD203B41FA5}">
                      <a16:colId xmlns:a16="http://schemas.microsoft.com/office/drawing/2014/main" val="20001"/>
                    </a:ext>
                  </a:extLst>
                </a:gridCol>
              </a:tblGrid>
              <a:tr h="468000">
                <a:tc>
                  <a:txBody>
                    <a:bodyPr/>
                    <a:lstStyle/>
                    <a:p>
                      <a:r>
                        <a:rPr lang="en-ZA" sz="1600" dirty="0"/>
                        <a:t>Change</a:t>
                      </a:r>
                    </a:p>
                  </a:txBody>
                  <a:tcPr/>
                </a:tc>
                <a:tc>
                  <a:txBody>
                    <a:bodyPr/>
                    <a:lstStyle/>
                    <a:p>
                      <a:r>
                        <a:rPr lang="en-ZA" sz="1600" dirty="0"/>
                        <a:t>Comment</a:t>
                      </a:r>
                    </a:p>
                  </a:txBody>
                  <a:tcPr/>
                </a:tc>
                <a:extLst>
                  <a:ext uri="{0D108BD9-81ED-4DB2-BD59-A6C34878D82A}">
                    <a16:rowId xmlns:a16="http://schemas.microsoft.com/office/drawing/2014/main" val="10000"/>
                  </a:ext>
                </a:extLst>
              </a:tr>
              <a:tr h="852257">
                <a:tc gridSpan="2">
                  <a:txBody>
                    <a:bodyPr/>
                    <a:lstStyle/>
                    <a:p>
                      <a:r>
                        <a:rPr lang="en-ZA" baseline="0" dirty="0"/>
                        <a:t>Borrowing</a:t>
                      </a:r>
                    </a:p>
                    <a:p>
                      <a:pPr marL="285750" indent="-285750">
                        <a:buFont typeface="Arial" panose="020B0604020202020204" pitchFamily="34" charset="0"/>
                        <a:buChar char="•"/>
                      </a:pPr>
                      <a:r>
                        <a:rPr lang="en-ZA" baseline="0" dirty="0"/>
                        <a:t>Reviewed all definitions and posting levels (including breakdown required)</a:t>
                      </a:r>
                    </a:p>
                    <a:p>
                      <a:pPr marL="285750" indent="-285750">
                        <a:buFont typeface="Arial" panose="020B0604020202020204" pitchFamily="34" charset="0"/>
                        <a:buChar char="•"/>
                      </a:pPr>
                      <a:r>
                        <a:rPr lang="en-ZA" baseline="0" dirty="0"/>
                        <a:t>Checked table to other segment for consistency/completeness</a:t>
                      </a:r>
                    </a:p>
                    <a:p>
                      <a:pPr marL="285750" indent="-285750">
                        <a:buFont typeface="Arial" panose="020B0604020202020204" pitchFamily="34" charset="0"/>
                        <a:buChar char="•"/>
                      </a:pPr>
                      <a:r>
                        <a:rPr lang="en-ZA" baseline="0" dirty="0"/>
                        <a:t>Updates from FAQ DB impacted on all classifications</a:t>
                      </a:r>
                    </a:p>
                    <a:p>
                      <a:pPr marL="285750" indent="-285750">
                        <a:buFont typeface="Arial" panose="020B0604020202020204" pitchFamily="34" charset="0"/>
                        <a:buChar char="•"/>
                      </a:pPr>
                      <a:r>
                        <a:rPr lang="en-ZA" baseline="0" dirty="0"/>
                        <a:t>Added further classification to align to LG DB Return Formats</a:t>
                      </a:r>
                      <a:endParaRPr lang="en-ZA" dirty="0"/>
                    </a:p>
                  </a:txBody>
                  <a:tcPr/>
                </a:tc>
                <a:tc hMerge="1">
                  <a:txBody>
                    <a:bodyPr/>
                    <a:lstStyle/>
                    <a:p>
                      <a:endParaRPr lang="en-ZA" dirty="0"/>
                    </a:p>
                  </a:txBody>
                  <a:tcPr/>
                </a:tc>
                <a:extLst>
                  <a:ext uri="{0D108BD9-81ED-4DB2-BD59-A6C34878D82A}">
                    <a16:rowId xmlns:a16="http://schemas.microsoft.com/office/drawing/2014/main" val="10001"/>
                  </a:ext>
                </a:extLst>
              </a:tr>
              <a:tr h="468000">
                <a:tc gridSpan="2">
                  <a:txBody>
                    <a:bodyPr/>
                    <a:lstStyle/>
                    <a:p>
                      <a:pPr>
                        <a:buFont typeface="Arial" pitchFamily="34" charset="0"/>
                        <a:buNone/>
                      </a:pPr>
                      <a:endParaRPr lang="en-ZA" dirty="0"/>
                    </a:p>
                  </a:txBody>
                  <a:tcPr/>
                </a:tc>
                <a:tc hMerge="1">
                  <a:txBody>
                    <a:bodyPr/>
                    <a:lstStyle/>
                    <a:p>
                      <a:endParaRPr lang="en-ZA"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276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Project Segment</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516640"/>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96000">
                <a:tc>
                  <a:txBody>
                    <a:bodyPr/>
                    <a:lstStyle/>
                    <a:p>
                      <a:r>
                        <a:rPr lang="en-ZA" sz="1600" dirty="0">
                          <a:solidFill>
                            <a:schemeClr val="bg1"/>
                          </a:solidFill>
                        </a:rPr>
                        <a:t>Change</a:t>
                      </a:r>
                    </a:p>
                  </a:txBody>
                  <a:tcPr/>
                </a:tc>
                <a:tc>
                  <a:txBody>
                    <a:bodyPr/>
                    <a:lstStyle/>
                    <a:p>
                      <a:r>
                        <a:rPr lang="en-ZA" sz="1600" dirty="0">
                          <a:solidFill>
                            <a:schemeClr val="bg1"/>
                          </a:solidFill>
                        </a:rPr>
                        <a:t>Impact</a:t>
                      </a:r>
                    </a:p>
                  </a:txBody>
                  <a:tcPr/>
                </a:tc>
                <a:extLst>
                  <a:ext uri="{0D108BD9-81ED-4DB2-BD59-A6C34878D82A}">
                    <a16:rowId xmlns:a16="http://schemas.microsoft.com/office/drawing/2014/main" val="10000"/>
                  </a:ext>
                </a:extLst>
              </a:tr>
              <a:tr h="299428">
                <a:tc>
                  <a:txBody>
                    <a:bodyPr/>
                    <a:lstStyle/>
                    <a:p>
                      <a:r>
                        <a:rPr lang="en-ZA" b="1" dirty="0">
                          <a:solidFill>
                            <a:schemeClr val="tx1"/>
                          </a:solidFill>
                        </a:rPr>
                        <a:t>ASB:  </a:t>
                      </a:r>
                    </a:p>
                  </a:txBody>
                  <a:tcPr/>
                </a:tc>
                <a:tc>
                  <a:txBody>
                    <a:bodyPr/>
                    <a:lstStyle/>
                    <a:p>
                      <a:r>
                        <a:rPr lang="en-ZA" sz="1600" dirty="0">
                          <a:solidFill>
                            <a:schemeClr val="tx1"/>
                          </a:solidFill>
                        </a:rPr>
                        <a:t>Impacting on PSD more than mSCOA</a:t>
                      </a:r>
                      <a:r>
                        <a:rPr lang="en-ZA" sz="1600" baseline="0" dirty="0">
                          <a:solidFill>
                            <a:schemeClr val="tx1"/>
                          </a:solidFill>
                        </a:rPr>
                        <a:t> Tables</a:t>
                      </a:r>
                      <a:endParaRPr lang="en-ZA" sz="1600" dirty="0">
                        <a:solidFill>
                          <a:schemeClr val="tx1"/>
                        </a:solidFill>
                      </a:endParaRPr>
                    </a:p>
                  </a:txBody>
                  <a:tcPr/>
                </a:tc>
                <a:extLst>
                  <a:ext uri="{0D108BD9-81ED-4DB2-BD59-A6C34878D82A}">
                    <a16:rowId xmlns:a16="http://schemas.microsoft.com/office/drawing/2014/main" val="10001"/>
                  </a:ext>
                </a:extLst>
              </a:tr>
              <a:tr h="299428">
                <a:tc>
                  <a:txBody>
                    <a:bodyPr/>
                    <a:lstStyle/>
                    <a:p>
                      <a:r>
                        <a:rPr lang="en-ZA" b="1" dirty="0">
                          <a:solidFill>
                            <a:schemeClr val="tx1"/>
                          </a:solidFill>
                        </a:rPr>
                        <a:t>CIDMS:</a:t>
                      </a:r>
                    </a:p>
                  </a:txBody>
                  <a:tcPr/>
                </a:tc>
                <a:tc>
                  <a:txBody>
                    <a:bodyPr/>
                    <a:lstStyle/>
                    <a:p>
                      <a:r>
                        <a:rPr lang="en-ZA" sz="1600" b="0" dirty="0">
                          <a:solidFill>
                            <a:schemeClr val="tx1"/>
                          </a:solidFill>
                        </a:rPr>
                        <a:t>Significant</a:t>
                      </a:r>
                      <a:r>
                        <a:rPr lang="en-ZA" sz="1600" b="0" baseline="0" dirty="0">
                          <a:solidFill>
                            <a:schemeClr val="tx1"/>
                          </a:solidFill>
                        </a:rPr>
                        <a:t> Impact on the Classification Structure and Level of Detail</a:t>
                      </a:r>
                      <a:endParaRPr lang="en-ZA" sz="1600" b="0" dirty="0">
                        <a:solidFill>
                          <a:schemeClr val="tx1"/>
                        </a:solidFill>
                      </a:endParaRPr>
                    </a:p>
                  </a:txBody>
                  <a:tcPr/>
                </a:tc>
                <a:extLst>
                  <a:ext uri="{0D108BD9-81ED-4DB2-BD59-A6C34878D82A}">
                    <a16:rowId xmlns:a16="http://schemas.microsoft.com/office/drawing/2014/main" val="1657018394"/>
                  </a:ext>
                </a:extLst>
              </a:tr>
              <a:tr h="299428">
                <a:tc rowSpan="2">
                  <a:txBody>
                    <a:bodyPr/>
                    <a:lstStyle/>
                    <a:p>
                      <a:r>
                        <a:rPr lang="en-ZA" b="1" dirty="0">
                          <a:solidFill>
                            <a:schemeClr val="tx1"/>
                          </a:solidFill>
                        </a:rPr>
                        <a:t>Capital Projects:  Infrastructure/Non-Infrastructure </a:t>
                      </a:r>
                    </a:p>
                  </a:txBody>
                  <a:tcPr/>
                </a:tc>
                <a:tc>
                  <a:txBody>
                    <a:bodyPr/>
                    <a:lstStyle/>
                    <a:p>
                      <a:r>
                        <a:rPr lang="en-ZA" sz="1600" dirty="0">
                          <a:solidFill>
                            <a:schemeClr val="tx1"/>
                          </a:solidFill>
                        </a:rPr>
                        <a:t>Rehabilitation</a:t>
                      </a:r>
                      <a:r>
                        <a:rPr lang="en-ZA" sz="1600" baseline="0" dirty="0">
                          <a:solidFill>
                            <a:schemeClr val="tx1"/>
                          </a:solidFill>
                        </a:rPr>
                        <a:t> and Refurbishment replaced with Renewal</a:t>
                      </a:r>
                    </a:p>
                    <a:p>
                      <a:r>
                        <a:rPr lang="en-ZA" sz="1600" b="1" i="1" baseline="0" dirty="0">
                          <a:solidFill>
                            <a:schemeClr val="tx1"/>
                          </a:solidFill>
                        </a:rPr>
                        <a:t>Definition:  Expenditure on an existing asset that returns the service potential of the asset or expected useful life of the asset to that which it had originally. </a:t>
                      </a:r>
                      <a:endParaRPr lang="en-ZA" sz="1600" b="1" i="1" dirty="0">
                        <a:solidFill>
                          <a:schemeClr val="tx1"/>
                        </a:solidFill>
                      </a:endParaRPr>
                    </a:p>
                  </a:txBody>
                  <a:tcPr/>
                </a:tc>
                <a:extLst>
                  <a:ext uri="{0D108BD9-81ED-4DB2-BD59-A6C34878D82A}">
                    <a16:rowId xmlns:a16="http://schemas.microsoft.com/office/drawing/2014/main" val="1659535010"/>
                  </a:ext>
                </a:extLst>
              </a:tr>
              <a:tr h="299428">
                <a:tc vMerge="1">
                  <a:txBody>
                    <a:bodyPr/>
                    <a:lstStyle/>
                    <a:p>
                      <a:endParaRPr lang="en-ZA" b="1" dirty="0">
                        <a:solidFill>
                          <a:schemeClr val="tx1"/>
                        </a:solidFill>
                      </a:endParaRPr>
                    </a:p>
                  </a:txBody>
                  <a:tcPr/>
                </a:tc>
                <a:tc>
                  <a:txBody>
                    <a:bodyPr/>
                    <a:lstStyle/>
                    <a:p>
                      <a:r>
                        <a:rPr lang="en-ZA" sz="1600" b="0" i="0" dirty="0">
                          <a:solidFill>
                            <a:schemeClr val="tx1"/>
                          </a:solidFill>
                        </a:rPr>
                        <a:t>Upgrade and Additions replaced with Upgrades</a:t>
                      </a:r>
                    </a:p>
                    <a:p>
                      <a:r>
                        <a:rPr lang="en-ZA" sz="1600" b="1" i="1" dirty="0">
                          <a:solidFill>
                            <a:schemeClr val="tx1"/>
                          </a:solidFill>
                        </a:rPr>
                        <a:t>Definition</a:t>
                      </a:r>
                      <a:r>
                        <a:rPr lang="en-ZA" sz="1600" b="1" i="0" dirty="0">
                          <a:solidFill>
                            <a:schemeClr val="tx1"/>
                          </a:solidFill>
                        </a:rPr>
                        <a:t>:  </a:t>
                      </a:r>
                      <a:r>
                        <a:rPr lang="en-ZA" sz="1600" b="1" i="1" dirty="0">
                          <a:solidFill>
                            <a:schemeClr val="tx1"/>
                          </a:solidFill>
                        </a:rPr>
                        <a:t>The replacement of an asset or addition/replacement of an asset component, which materially improves the original service potential of the asset.</a:t>
                      </a:r>
                    </a:p>
                  </a:txBody>
                  <a:tcPr/>
                </a:tc>
                <a:extLst>
                  <a:ext uri="{0D108BD9-81ED-4DB2-BD59-A6C34878D82A}">
                    <a16:rowId xmlns:a16="http://schemas.microsoft.com/office/drawing/2014/main" val="1782449332"/>
                  </a:ext>
                </a:extLst>
              </a:tr>
              <a:tr h="299428">
                <a:tc>
                  <a:txBody>
                    <a:bodyPr/>
                    <a:lstStyle/>
                    <a:p>
                      <a:r>
                        <a:rPr lang="en-ZA" b="1" dirty="0">
                          <a:solidFill>
                            <a:schemeClr val="tx1"/>
                          </a:solidFill>
                        </a:rPr>
                        <a:t>Terminology</a:t>
                      </a:r>
                      <a:r>
                        <a:rPr lang="en-ZA" b="1" baseline="0" dirty="0">
                          <a:solidFill>
                            <a:schemeClr val="tx1"/>
                          </a:solidFill>
                        </a:rPr>
                        <a:t> changes to align CIDMS</a:t>
                      </a:r>
                      <a:endParaRPr lang="en-ZA" b="1" dirty="0">
                        <a:solidFill>
                          <a:schemeClr val="tx1"/>
                        </a:solidFill>
                      </a:endParaRPr>
                    </a:p>
                  </a:txBody>
                  <a:tcPr/>
                </a:tc>
                <a:tc>
                  <a:txBody>
                    <a:bodyPr/>
                    <a:lstStyle/>
                    <a:p>
                      <a:r>
                        <a:rPr lang="en-ZA" sz="1600" dirty="0">
                          <a:solidFill>
                            <a:schemeClr val="tx1"/>
                          </a:solidFill>
                        </a:rPr>
                        <a:t>Electrical Infrastructure</a:t>
                      </a:r>
                    </a:p>
                    <a:p>
                      <a:r>
                        <a:rPr lang="en-ZA" sz="1600" dirty="0">
                          <a:solidFill>
                            <a:schemeClr val="tx1"/>
                          </a:solidFill>
                        </a:rPr>
                        <a:t>Solid Waste Infrastructure</a:t>
                      </a:r>
                    </a:p>
                    <a:p>
                      <a:r>
                        <a:rPr lang="en-ZA" sz="1600" dirty="0">
                          <a:solidFill>
                            <a:schemeClr val="tx1"/>
                          </a:solidFill>
                        </a:rPr>
                        <a:t>Rail Infrastructure</a:t>
                      </a:r>
                    </a:p>
                    <a:p>
                      <a:r>
                        <a:rPr lang="en-ZA" sz="1600" dirty="0">
                          <a:solidFill>
                            <a:schemeClr val="tx1"/>
                          </a:solidFill>
                        </a:rPr>
                        <a:t>Water</a:t>
                      </a:r>
                      <a:r>
                        <a:rPr lang="en-ZA" sz="1600" baseline="0" dirty="0">
                          <a:solidFill>
                            <a:schemeClr val="tx1"/>
                          </a:solidFill>
                        </a:rPr>
                        <a:t> Supply Infrastructure</a:t>
                      </a:r>
                    </a:p>
                    <a:p>
                      <a:r>
                        <a:rPr lang="en-ZA" sz="1600" baseline="0" dirty="0">
                          <a:solidFill>
                            <a:schemeClr val="tx1"/>
                          </a:solidFill>
                        </a:rPr>
                        <a:t>Sanitation Infrastructure</a:t>
                      </a:r>
                      <a:endParaRPr lang="en-ZA" sz="1600" dirty="0">
                        <a:solidFill>
                          <a:schemeClr val="tx1"/>
                        </a:solidFill>
                      </a:endParaRPr>
                    </a:p>
                  </a:txBody>
                  <a:tcPr/>
                </a:tc>
                <a:extLst>
                  <a:ext uri="{0D108BD9-81ED-4DB2-BD59-A6C34878D82A}">
                    <a16:rowId xmlns:a16="http://schemas.microsoft.com/office/drawing/2014/main" val="659339372"/>
                  </a:ext>
                </a:extLst>
              </a:tr>
            </a:tbl>
          </a:graphicData>
        </a:graphic>
      </p:graphicFrame>
    </p:spTree>
    <p:extLst>
      <p:ext uri="{BB962C8B-B14F-4D97-AF65-F5344CB8AC3E}">
        <p14:creationId xmlns:p14="http://schemas.microsoft.com/office/powerpoint/2010/main" val="44434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Project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274240"/>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96000">
                <a:tc>
                  <a:txBody>
                    <a:bodyPr/>
                    <a:lstStyle/>
                    <a:p>
                      <a:r>
                        <a:rPr lang="en-ZA" sz="1600" dirty="0">
                          <a:solidFill>
                            <a:schemeClr val="bg1"/>
                          </a:solidFill>
                        </a:rPr>
                        <a:t>Change</a:t>
                      </a:r>
                    </a:p>
                  </a:txBody>
                  <a:tcPr/>
                </a:tc>
                <a:tc>
                  <a:txBody>
                    <a:bodyPr/>
                    <a:lstStyle/>
                    <a:p>
                      <a:r>
                        <a:rPr lang="en-ZA" sz="1600" dirty="0">
                          <a:solidFill>
                            <a:schemeClr val="bg1"/>
                          </a:solidFill>
                        </a:rPr>
                        <a:t>Impact</a:t>
                      </a:r>
                    </a:p>
                  </a:txBody>
                  <a:tcPr/>
                </a:tc>
                <a:extLst>
                  <a:ext uri="{0D108BD9-81ED-4DB2-BD59-A6C34878D82A}">
                    <a16:rowId xmlns:a16="http://schemas.microsoft.com/office/drawing/2014/main" val="10000"/>
                  </a:ext>
                </a:extLst>
              </a:tr>
              <a:tr h="909920">
                <a:tc>
                  <a:txBody>
                    <a:bodyPr/>
                    <a:lstStyle/>
                    <a:p>
                      <a:r>
                        <a:rPr lang="en-ZA" b="1" dirty="0">
                          <a:solidFill>
                            <a:schemeClr val="tx1"/>
                          </a:solidFill>
                        </a:rPr>
                        <a:t>Classification</a:t>
                      </a:r>
                      <a:r>
                        <a:rPr lang="en-ZA" b="1" baseline="0" dirty="0">
                          <a:solidFill>
                            <a:schemeClr val="tx1"/>
                          </a:solidFill>
                        </a:rPr>
                        <a:t> for “Roads, Pavements, Bridges and Storm Water removed and replaced </a:t>
                      </a:r>
                      <a:endParaRPr lang="en-ZA" b="1" dirty="0">
                        <a:solidFill>
                          <a:schemeClr val="tx1"/>
                        </a:solidFill>
                      </a:endParaRPr>
                    </a:p>
                  </a:txBody>
                  <a:tcPr/>
                </a:tc>
                <a:tc>
                  <a:txBody>
                    <a:bodyPr/>
                    <a:lstStyle/>
                    <a:p>
                      <a:r>
                        <a:rPr lang="en-ZA" sz="1600" dirty="0">
                          <a:solidFill>
                            <a:schemeClr val="tx1"/>
                          </a:solidFill>
                        </a:rPr>
                        <a:t>Roads</a:t>
                      </a:r>
                      <a:r>
                        <a:rPr lang="en-ZA" sz="1600" baseline="0" dirty="0">
                          <a:solidFill>
                            <a:schemeClr val="tx1"/>
                          </a:solidFill>
                        </a:rPr>
                        <a:t> Infrastructure</a:t>
                      </a:r>
                    </a:p>
                    <a:p>
                      <a:r>
                        <a:rPr lang="en-ZA" sz="1600" baseline="0" dirty="0">
                          <a:solidFill>
                            <a:schemeClr val="tx1"/>
                          </a:solidFill>
                        </a:rPr>
                        <a:t>Storm Water Infrastructure</a:t>
                      </a:r>
                      <a:endParaRPr lang="en-ZA" sz="1600" dirty="0">
                        <a:solidFill>
                          <a:schemeClr val="tx1"/>
                        </a:solidFill>
                      </a:endParaRPr>
                    </a:p>
                  </a:txBody>
                  <a:tcPr/>
                </a:tc>
                <a:extLst>
                  <a:ext uri="{0D108BD9-81ED-4DB2-BD59-A6C34878D82A}">
                    <a16:rowId xmlns:a16="http://schemas.microsoft.com/office/drawing/2014/main" val="10001"/>
                  </a:ext>
                </a:extLst>
              </a:tr>
              <a:tr h="363968">
                <a:tc>
                  <a:txBody>
                    <a:bodyPr/>
                    <a:lstStyle/>
                    <a:p>
                      <a:r>
                        <a:rPr lang="en-ZA" b="1" dirty="0">
                          <a:solidFill>
                            <a:schemeClr val="tx1"/>
                          </a:solidFill>
                        </a:rPr>
                        <a:t>Airports removed</a:t>
                      </a:r>
                    </a:p>
                  </a:txBody>
                  <a:tcPr/>
                </a:tc>
                <a:tc>
                  <a:txBody>
                    <a:bodyPr/>
                    <a:lstStyle/>
                    <a:p>
                      <a:r>
                        <a:rPr lang="en-ZA" sz="1600" b="0" dirty="0">
                          <a:solidFill>
                            <a:schemeClr val="tx1"/>
                          </a:solidFill>
                        </a:rPr>
                        <a:t>Refer to Community Assets</a:t>
                      </a:r>
                    </a:p>
                  </a:txBody>
                  <a:tcPr/>
                </a:tc>
                <a:extLst>
                  <a:ext uri="{0D108BD9-81ED-4DB2-BD59-A6C34878D82A}">
                    <a16:rowId xmlns:a16="http://schemas.microsoft.com/office/drawing/2014/main" val="1657018394"/>
                  </a:ext>
                </a:extLst>
              </a:tr>
              <a:tr h="468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Level of detail</a:t>
                      </a:r>
                    </a:p>
                  </a:txBody>
                  <a:tcPr/>
                </a:tc>
                <a:tc>
                  <a:txBody>
                    <a:bodyPr/>
                    <a:lstStyle/>
                    <a:p>
                      <a:r>
                        <a:rPr lang="en-ZA" sz="1600" dirty="0">
                          <a:solidFill>
                            <a:schemeClr val="tx1"/>
                          </a:solidFill>
                        </a:rPr>
                        <a:t>Add Level 4 Asset Group from CIDMS</a:t>
                      </a:r>
                    </a:p>
                  </a:txBody>
                  <a:tcPr/>
                </a:tc>
                <a:extLst>
                  <a:ext uri="{0D108BD9-81ED-4DB2-BD59-A6C34878D82A}">
                    <a16:rowId xmlns:a16="http://schemas.microsoft.com/office/drawing/2014/main" val="659339372"/>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Removed “Transfers”</a:t>
                      </a:r>
                    </a:p>
                  </a:txBody>
                  <a:tcPr/>
                </a:tc>
                <a:tc>
                  <a:txBody>
                    <a:bodyPr/>
                    <a:lstStyle/>
                    <a:p>
                      <a:r>
                        <a:rPr lang="en-ZA" sz="1600" dirty="0">
                          <a:solidFill>
                            <a:schemeClr val="tx1"/>
                          </a:solidFill>
                        </a:rPr>
                        <a:t>No further distinction required.  </a:t>
                      </a:r>
                    </a:p>
                  </a:txBody>
                  <a:tcPr/>
                </a:tc>
                <a:extLst>
                  <a:ext uri="{0D108BD9-81ED-4DB2-BD59-A6C34878D82A}">
                    <a16:rowId xmlns:a16="http://schemas.microsoft.com/office/drawing/2014/main" val="2807981914"/>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Classifications added:</a:t>
                      </a:r>
                    </a:p>
                  </a:txBody>
                  <a:tcPr/>
                </a:tc>
                <a:tc>
                  <a:txBody>
                    <a:bodyPr/>
                    <a:lstStyle/>
                    <a:p>
                      <a:pPr marL="285750" indent="-285750">
                        <a:buFont typeface="Arial" panose="020B0604020202020204" pitchFamily="34" charset="0"/>
                        <a:buChar char="•"/>
                      </a:pPr>
                      <a:r>
                        <a:rPr lang="en-ZA" sz="1600" dirty="0">
                          <a:solidFill>
                            <a:schemeClr val="tx1"/>
                          </a:solidFill>
                        </a:rPr>
                        <a:t>Coastal</a:t>
                      </a:r>
                      <a:r>
                        <a:rPr lang="en-ZA" sz="1600" baseline="0" dirty="0">
                          <a:solidFill>
                            <a:schemeClr val="tx1"/>
                          </a:solidFill>
                        </a:rPr>
                        <a:t> Infrastructure</a:t>
                      </a:r>
                    </a:p>
                    <a:p>
                      <a:pPr marL="285750" indent="-285750">
                        <a:buFont typeface="Arial" panose="020B0604020202020204" pitchFamily="34" charset="0"/>
                        <a:buChar char="•"/>
                      </a:pPr>
                      <a:r>
                        <a:rPr lang="en-ZA" sz="1600" baseline="0" dirty="0">
                          <a:solidFill>
                            <a:schemeClr val="tx1"/>
                          </a:solidFill>
                        </a:rPr>
                        <a:t>Information and Communication Infrastructure</a:t>
                      </a:r>
                      <a:endParaRPr lang="en-ZA" sz="1600" dirty="0">
                        <a:solidFill>
                          <a:schemeClr val="tx1"/>
                        </a:solidFill>
                      </a:endParaRPr>
                    </a:p>
                  </a:txBody>
                  <a:tcPr/>
                </a:tc>
                <a:extLst>
                  <a:ext uri="{0D108BD9-81ED-4DB2-BD59-A6C34878D82A}">
                    <a16:rowId xmlns:a16="http://schemas.microsoft.com/office/drawing/2014/main" val="2506324340"/>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NON</a:t>
                      </a:r>
                      <a:r>
                        <a:rPr lang="en-ZA" b="1" baseline="0" dirty="0">
                          <a:solidFill>
                            <a:schemeClr val="tx1"/>
                          </a:solidFill>
                        </a:rPr>
                        <a:t>-INFRASTRUCTURE </a:t>
                      </a:r>
                      <a:endParaRPr lang="en-ZA" b="1" dirty="0">
                        <a:solidFill>
                          <a:schemeClr val="tx1"/>
                        </a:solidFill>
                      </a:endParaRPr>
                    </a:p>
                  </a:txBody>
                  <a:tcPr/>
                </a:tc>
                <a:tc>
                  <a:txBody>
                    <a:bodyPr/>
                    <a:lstStyle/>
                    <a:p>
                      <a:endParaRPr lang="en-ZA" sz="1600" dirty="0">
                        <a:solidFill>
                          <a:schemeClr val="tx1"/>
                        </a:solidFill>
                      </a:endParaRPr>
                    </a:p>
                  </a:txBody>
                  <a:tcPr/>
                </a:tc>
                <a:extLst>
                  <a:ext uri="{0D108BD9-81ED-4DB2-BD59-A6C34878D82A}">
                    <a16:rowId xmlns:a16="http://schemas.microsoft.com/office/drawing/2014/main" val="651365995"/>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Removed</a:t>
                      </a:r>
                      <a:r>
                        <a:rPr lang="en-ZA" b="1" baseline="0" dirty="0">
                          <a:solidFill>
                            <a:schemeClr val="tx1"/>
                          </a:solidFill>
                        </a:rPr>
                        <a:t> Buildings and Other Structures</a:t>
                      </a:r>
                      <a:endParaRPr lang="en-ZA" b="1" dirty="0">
                        <a:solidFill>
                          <a:schemeClr val="tx1"/>
                        </a:solidFill>
                      </a:endParaRPr>
                    </a:p>
                  </a:txBody>
                  <a:tcPr/>
                </a:tc>
                <a:tc>
                  <a:txBody>
                    <a:bodyPr/>
                    <a:lstStyle/>
                    <a:p>
                      <a:r>
                        <a:rPr lang="en-ZA" sz="1600" dirty="0">
                          <a:solidFill>
                            <a:schemeClr val="tx1"/>
                          </a:solidFill>
                        </a:rPr>
                        <a:t>Replaced with:</a:t>
                      </a:r>
                    </a:p>
                    <a:p>
                      <a:pPr marL="285750" indent="-285750">
                        <a:buFont typeface="Arial" panose="020B0604020202020204" pitchFamily="34" charset="0"/>
                        <a:buChar char="•"/>
                      </a:pPr>
                      <a:r>
                        <a:rPr lang="en-ZA" sz="1600" dirty="0">
                          <a:solidFill>
                            <a:schemeClr val="tx1"/>
                          </a:solidFill>
                        </a:rPr>
                        <a:t>Community</a:t>
                      </a:r>
                      <a:r>
                        <a:rPr lang="en-ZA" sz="1600" baseline="0" dirty="0">
                          <a:solidFill>
                            <a:schemeClr val="tx1"/>
                          </a:solidFill>
                        </a:rPr>
                        <a:t> Assets</a:t>
                      </a:r>
                    </a:p>
                    <a:p>
                      <a:pPr marL="285750" indent="-285750">
                        <a:buFont typeface="Arial" panose="020B0604020202020204" pitchFamily="34" charset="0"/>
                        <a:buChar char="•"/>
                      </a:pPr>
                      <a:r>
                        <a:rPr lang="en-ZA" sz="1600" baseline="0" dirty="0">
                          <a:solidFill>
                            <a:schemeClr val="tx1"/>
                          </a:solidFill>
                        </a:rPr>
                        <a:t>Other Assets</a:t>
                      </a:r>
                      <a:endParaRPr lang="en-ZA" sz="1600" dirty="0">
                        <a:solidFill>
                          <a:schemeClr val="tx1"/>
                        </a:solidFill>
                      </a:endParaRPr>
                    </a:p>
                  </a:txBody>
                  <a:tcPr/>
                </a:tc>
                <a:extLst>
                  <a:ext uri="{0D108BD9-81ED-4DB2-BD59-A6C34878D82A}">
                    <a16:rowId xmlns:a16="http://schemas.microsoft.com/office/drawing/2014/main" val="3809668157"/>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Level of detail</a:t>
                      </a:r>
                    </a:p>
                  </a:txBody>
                  <a:tcPr/>
                </a:tc>
                <a:tc>
                  <a:txBody>
                    <a:bodyPr/>
                    <a:lstStyle/>
                    <a:p>
                      <a:r>
                        <a:rPr lang="en-ZA" sz="1600" dirty="0">
                          <a:solidFill>
                            <a:schemeClr val="tx1"/>
                          </a:solidFill>
                        </a:rPr>
                        <a:t>Add Level 4</a:t>
                      </a:r>
                      <a:r>
                        <a:rPr lang="en-ZA" sz="1600" baseline="0" dirty="0">
                          <a:solidFill>
                            <a:schemeClr val="tx1"/>
                          </a:solidFill>
                        </a:rPr>
                        <a:t> </a:t>
                      </a:r>
                      <a:r>
                        <a:rPr lang="en-ZA" sz="1600" dirty="0">
                          <a:solidFill>
                            <a:schemeClr val="tx1"/>
                          </a:solidFill>
                        </a:rPr>
                        <a:t>Asset Group from CIDMS</a:t>
                      </a:r>
                    </a:p>
                  </a:txBody>
                  <a:tcPr/>
                </a:tc>
                <a:extLst>
                  <a:ext uri="{0D108BD9-81ED-4DB2-BD59-A6C34878D82A}">
                    <a16:rowId xmlns:a16="http://schemas.microsoft.com/office/drawing/2014/main" val="3582940770"/>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ZA" b="1" dirty="0">
                        <a:solidFill>
                          <a:schemeClr val="tx1"/>
                        </a:solidFill>
                      </a:endParaRPr>
                    </a:p>
                  </a:txBody>
                  <a:tcPr/>
                </a:tc>
                <a:tc>
                  <a:txBody>
                    <a:bodyPr/>
                    <a:lstStyle/>
                    <a:p>
                      <a:endParaRPr lang="en-ZA" sz="1600" dirty="0">
                        <a:solidFill>
                          <a:schemeClr val="tx1"/>
                        </a:solidFill>
                      </a:endParaRPr>
                    </a:p>
                  </a:txBody>
                  <a:tcPr/>
                </a:tc>
                <a:extLst>
                  <a:ext uri="{0D108BD9-81ED-4DB2-BD59-A6C34878D82A}">
                    <a16:rowId xmlns:a16="http://schemas.microsoft.com/office/drawing/2014/main" val="4173421899"/>
                  </a:ext>
                </a:extLst>
              </a:tr>
            </a:tbl>
          </a:graphicData>
        </a:graphic>
      </p:graphicFrame>
    </p:spTree>
    <p:extLst>
      <p:ext uri="{BB962C8B-B14F-4D97-AF65-F5344CB8AC3E}">
        <p14:creationId xmlns:p14="http://schemas.microsoft.com/office/powerpoint/2010/main" val="4227813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Project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496720"/>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96000">
                <a:tc>
                  <a:txBody>
                    <a:bodyPr/>
                    <a:lstStyle/>
                    <a:p>
                      <a:r>
                        <a:rPr lang="en-ZA" sz="1600" dirty="0">
                          <a:solidFill>
                            <a:schemeClr val="bg1"/>
                          </a:solidFill>
                        </a:rPr>
                        <a:t>Change</a:t>
                      </a:r>
                    </a:p>
                  </a:txBody>
                  <a:tcPr/>
                </a:tc>
                <a:tc>
                  <a:txBody>
                    <a:bodyPr/>
                    <a:lstStyle/>
                    <a:p>
                      <a:r>
                        <a:rPr lang="en-ZA" sz="1600" dirty="0">
                          <a:solidFill>
                            <a:schemeClr val="bg1"/>
                          </a:solidFill>
                        </a:rPr>
                        <a:t>Impact</a:t>
                      </a:r>
                    </a:p>
                  </a:txBody>
                  <a:tcPr/>
                </a:tc>
                <a:extLst>
                  <a:ext uri="{0D108BD9-81ED-4DB2-BD59-A6C34878D82A}">
                    <a16:rowId xmlns:a16="http://schemas.microsoft.com/office/drawing/2014/main" val="10000"/>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MAINTENANCE</a:t>
                      </a:r>
                    </a:p>
                  </a:txBody>
                  <a:tcPr/>
                </a:tc>
                <a:tc>
                  <a:txBody>
                    <a:bodyPr/>
                    <a:lstStyle/>
                    <a:p>
                      <a:r>
                        <a:rPr lang="en-ZA" sz="1600" dirty="0">
                          <a:solidFill>
                            <a:schemeClr val="tx1"/>
                          </a:solidFill>
                        </a:rPr>
                        <a:t>Change as</a:t>
                      </a:r>
                      <a:r>
                        <a:rPr lang="en-ZA" sz="1600" baseline="0" dirty="0">
                          <a:solidFill>
                            <a:schemeClr val="tx1"/>
                          </a:solidFill>
                        </a:rPr>
                        <a:t> per the above discussion for CIDMS</a:t>
                      </a:r>
                      <a:endParaRPr lang="en-ZA" sz="1600" dirty="0">
                        <a:solidFill>
                          <a:schemeClr val="tx1"/>
                        </a:solidFill>
                      </a:endParaRPr>
                    </a:p>
                  </a:txBody>
                  <a:tcPr/>
                </a:tc>
                <a:extLst>
                  <a:ext uri="{0D108BD9-81ED-4DB2-BD59-A6C34878D82A}">
                    <a16:rowId xmlns:a16="http://schemas.microsoft.com/office/drawing/2014/main" val="651365995"/>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Planned and Unplanned Maintenance</a:t>
                      </a:r>
                      <a:r>
                        <a:rPr lang="en-ZA" b="1" baseline="0" dirty="0">
                          <a:solidFill>
                            <a:schemeClr val="tx1"/>
                          </a:solidFill>
                        </a:rPr>
                        <a:t> replaced/expanded</a:t>
                      </a:r>
                      <a:endParaRPr lang="en-ZA" b="1" dirty="0">
                        <a:solidFill>
                          <a:schemeClr val="tx1"/>
                        </a:solidFill>
                      </a:endParaRPr>
                    </a:p>
                  </a:txBody>
                  <a:tcPr/>
                </a:tc>
                <a:tc>
                  <a:txBody>
                    <a:bodyPr/>
                    <a:lstStyle/>
                    <a:p>
                      <a:r>
                        <a:rPr lang="en-ZA" sz="1600" dirty="0">
                          <a:solidFill>
                            <a:schemeClr val="tx1"/>
                          </a:solidFill>
                        </a:rPr>
                        <a:t>Preventative Maintenance [Definition:  Maintenance carried out at predetermined intervals, or corresponding to prescribed criteria, and intended to reduce the probability of failure or the performance degradation of an item.  Preventative maintenance is planned or carried out on opportunity.]</a:t>
                      </a:r>
                    </a:p>
                    <a:p>
                      <a:pPr marL="285750" indent="-285750">
                        <a:buFont typeface="Arial" panose="020B0604020202020204" pitchFamily="34" charset="0"/>
                        <a:buChar char="•"/>
                      </a:pPr>
                      <a:r>
                        <a:rPr lang="en-ZA" sz="1600" dirty="0">
                          <a:solidFill>
                            <a:schemeClr val="tx1"/>
                          </a:solidFill>
                        </a:rPr>
                        <a:t>Interval Based</a:t>
                      </a:r>
                    </a:p>
                    <a:p>
                      <a:pPr marL="285750" indent="-285750">
                        <a:buFont typeface="Arial" panose="020B0604020202020204" pitchFamily="34" charset="0"/>
                        <a:buChar char="•"/>
                      </a:pPr>
                      <a:r>
                        <a:rPr lang="en-ZA" sz="1600" dirty="0">
                          <a:solidFill>
                            <a:schemeClr val="tx1"/>
                          </a:solidFill>
                        </a:rPr>
                        <a:t>Condition Based</a:t>
                      </a:r>
                    </a:p>
                    <a:p>
                      <a:pPr marL="0" indent="0">
                        <a:buFont typeface="Arial" panose="020B0604020202020204" pitchFamily="34" charset="0"/>
                        <a:buNone/>
                      </a:pPr>
                      <a:r>
                        <a:rPr lang="en-ZA" sz="1600" dirty="0">
                          <a:solidFill>
                            <a:schemeClr val="tx1"/>
                          </a:solidFill>
                        </a:rPr>
                        <a:t>Corrective Maintenance  [Definition:  Maintenance carried out after a failure has occurred and intended to restore an item to a state in which it can perform its required function.  Corrective maintenance can be planned or unplanned.]</a:t>
                      </a:r>
                    </a:p>
                    <a:p>
                      <a:pPr marL="285750" indent="-285750">
                        <a:buFont typeface="Arial" panose="020B0604020202020204" pitchFamily="34" charset="0"/>
                        <a:buChar char="•"/>
                      </a:pPr>
                      <a:r>
                        <a:rPr lang="en-ZA" sz="1600" dirty="0">
                          <a:solidFill>
                            <a:schemeClr val="tx1"/>
                          </a:solidFill>
                        </a:rPr>
                        <a:t>Planned</a:t>
                      </a:r>
                    </a:p>
                    <a:p>
                      <a:pPr marL="285750" indent="-285750">
                        <a:buFont typeface="Arial" panose="020B0604020202020204" pitchFamily="34" charset="0"/>
                        <a:buChar char="•"/>
                      </a:pPr>
                      <a:r>
                        <a:rPr lang="en-ZA" sz="1600" dirty="0">
                          <a:solidFill>
                            <a:schemeClr val="tx1"/>
                          </a:solidFill>
                        </a:rPr>
                        <a:t>Emergency</a:t>
                      </a:r>
                    </a:p>
                  </a:txBody>
                  <a:tcPr/>
                </a:tc>
                <a:extLst>
                  <a:ext uri="{0D108BD9-81ED-4DB2-BD59-A6C34878D82A}">
                    <a16:rowId xmlns:a16="http://schemas.microsoft.com/office/drawing/2014/main" val="3809668157"/>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Level of detail</a:t>
                      </a:r>
                    </a:p>
                  </a:txBody>
                  <a:tcPr/>
                </a:tc>
                <a:tc>
                  <a:txBody>
                    <a:bodyPr/>
                    <a:lstStyle/>
                    <a:p>
                      <a:r>
                        <a:rPr lang="en-ZA" sz="1600" dirty="0">
                          <a:solidFill>
                            <a:schemeClr val="tx1"/>
                          </a:solidFill>
                        </a:rPr>
                        <a:t>Add Level 5 Asset Type from CIDMS</a:t>
                      </a:r>
                    </a:p>
                  </a:txBody>
                  <a:tcPr/>
                </a:tc>
                <a:extLst>
                  <a:ext uri="{0D108BD9-81ED-4DB2-BD59-A6C34878D82A}">
                    <a16:rowId xmlns:a16="http://schemas.microsoft.com/office/drawing/2014/main" val="3582940770"/>
                  </a:ext>
                </a:extLst>
              </a:tr>
            </a:tbl>
          </a:graphicData>
        </a:graphic>
      </p:graphicFrame>
    </p:spTree>
    <p:extLst>
      <p:ext uri="{BB962C8B-B14F-4D97-AF65-F5344CB8AC3E}">
        <p14:creationId xmlns:p14="http://schemas.microsoft.com/office/powerpoint/2010/main" val="69905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Project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2473920"/>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96000">
                <a:tc>
                  <a:txBody>
                    <a:bodyPr/>
                    <a:lstStyle/>
                    <a:p>
                      <a:r>
                        <a:rPr lang="en-ZA" sz="1600" dirty="0">
                          <a:solidFill>
                            <a:schemeClr val="bg1"/>
                          </a:solidFill>
                        </a:rPr>
                        <a:t>Change</a:t>
                      </a:r>
                    </a:p>
                  </a:txBody>
                  <a:tcPr/>
                </a:tc>
                <a:tc>
                  <a:txBody>
                    <a:bodyPr/>
                    <a:lstStyle/>
                    <a:p>
                      <a:r>
                        <a:rPr lang="en-ZA" sz="1600" dirty="0">
                          <a:solidFill>
                            <a:schemeClr val="bg1"/>
                          </a:solidFill>
                        </a:rPr>
                        <a:t>Impact</a:t>
                      </a:r>
                    </a:p>
                  </a:txBody>
                  <a:tcPr/>
                </a:tc>
                <a:extLst>
                  <a:ext uri="{0D108BD9-81ED-4DB2-BD59-A6C34878D82A}">
                    <a16:rowId xmlns:a16="http://schemas.microsoft.com/office/drawing/2014/main" val="10000"/>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TYPICAL</a:t>
                      </a:r>
                      <a:r>
                        <a:rPr lang="en-ZA" b="1" baseline="0" dirty="0">
                          <a:solidFill>
                            <a:schemeClr val="tx1"/>
                          </a:solidFill>
                        </a:rPr>
                        <a:t> WORK STREAMS</a:t>
                      </a:r>
                      <a:endParaRPr lang="en-ZA" b="1" dirty="0">
                        <a:solidFill>
                          <a:schemeClr val="tx1"/>
                        </a:solidFill>
                      </a:endParaRPr>
                    </a:p>
                  </a:txBody>
                  <a:tcPr/>
                </a:tc>
                <a:tc>
                  <a:txBody>
                    <a:bodyPr/>
                    <a:lstStyle/>
                    <a:p>
                      <a:endParaRPr lang="en-ZA" sz="1600" dirty="0">
                        <a:solidFill>
                          <a:schemeClr val="tx1"/>
                        </a:solidFill>
                      </a:endParaRPr>
                    </a:p>
                  </a:txBody>
                  <a:tcPr/>
                </a:tc>
                <a:extLst>
                  <a:ext uri="{0D108BD9-81ED-4DB2-BD59-A6C34878D82A}">
                    <a16:rowId xmlns:a16="http://schemas.microsoft.com/office/drawing/2014/main" val="651365995"/>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Environmental</a:t>
                      </a:r>
                      <a:r>
                        <a:rPr lang="en-ZA" b="1" baseline="0" dirty="0">
                          <a:solidFill>
                            <a:schemeClr val="tx1"/>
                          </a:solidFill>
                        </a:rPr>
                        <a:t> </a:t>
                      </a:r>
                      <a:endParaRPr lang="en-ZA" b="1" dirty="0">
                        <a:solidFill>
                          <a:schemeClr val="tx1"/>
                        </a:solidFill>
                      </a:endParaRPr>
                    </a:p>
                  </a:txBody>
                  <a:tcPr/>
                </a:tc>
                <a:tc>
                  <a:txBody>
                    <a:bodyPr/>
                    <a:lstStyle/>
                    <a:p>
                      <a:r>
                        <a:rPr lang="en-ZA" sz="1600" dirty="0">
                          <a:solidFill>
                            <a:schemeClr val="tx1"/>
                          </a:solidFill>
                        </a:rPr>
                        <a:t>Added two further sub-projects at the</a:t>
                      </a:r>
                      <a:r>
                        <a:rPr lang="en-ZA" sz="1600" baseline="0" dirty="0">
                          <a:solidFill>
                            <a:schemeClr val="tx1"/>
                          </a:solidFill>
                        </a:rPr>
                        <a:t> request of municipalities:</a:t>
                      </a:r>
                    </a:p>
                    <a:p>
                      <a:pPr marL="285750" indent="-285750">
                        <a:buFont typeface="Arial" panose="020B0604020202020204" pitchFamily="34" charset="0"/>
                        <a:buChar char="•"/>
                      </a:pPr>
                      <a:r>
                        <a:rPr lang="en-ZA" sz="1600" baseline="0" dirty="0">
                          <a:solidFill>
                            <a:schemeClr val="tx1"/>
                          </a:solidFill>
                        </a:rPr>
                        <a:t>Nurseries</a:t>
                      </a:r>
                    </a:p>
                    <a:p>
                      <a:pPr marL="285750" indent="-285750">
                        <a:buFont typeface="Arial" panose="020B0604020202020204" pitchFamily="34" charset="0"/>
                        <a:buChar char="•"/>
                      </a:pPr>
                      <a:r>
                        <a:rPr lang="en-ZA" sz="1600" baseline="0" dirty="0">
                          <a:solidFill>
                            <a:schemeClr val="tx1"/>
                          </a:solidFill>
                        </a:rPr>
                        <a:t>Biodiversity and Climate Control</a:t>
                      </a:r>
                      <a:endParaRPr lang="en-ZA" sz="1600" dirty="0">
                        <a:solidFill>
                          <a:schemeClr val="tx1"/>
                        </a:solidFill>
                      </a:endParaRPr>
                    </a:p>
                  </a:txBody>
                  <a:tcPr/>
                </a:tc>
                <a:extLst>
                  <a:ext uri="{0D108BD9-81ED-4DB2-BD59-A6C34878D82A}">
                    <a16:rowId xmlns:a16="http://schemas.microsoft.com/office/drawing/2014/main" val="3809668157"/>
                  </a:ext>
                </a:extLst>
              </a:tr>
              <a:tr h="432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a:solidFill>
                            <a:schemeClr val="tx1"/>
                          </a:solidFill>
                        </a:rPr>
                        <a:t>Health</a:t>
                      </a:r>
                      <a:r>
                        <a:rPr lang="en-ZA" b="1" baseline="0" dirty="0">
                          <a:solidFill>
                            <a:schemeClr val="tx1"/>
                          </a:solidFill>
                        </a:rPr>
                        <a:t> and Welfare</a:t>
                      </a:r>
                      <a:endParaRPr lang="en-ZA" b="1" dirty="0">
                        <a:solidFill>
                          <a:schemeClr val="tx1"/>
                        </a:solidFill>
                      </a:endParaRPr>
                    </a:p>
                  </a:txBody>
                  <a:tcPr/>
                </a:tc>
                <a:tc>
                  <a:txBody>
                    <a:bodyPr/>
                    <a:lstStyle/>
                    <a:p>
                      <a:r>
                        <a:rPr lang="en-ZA" sz="1600" dirty="0">
                          <a:solidFill>
                            <a:schemeClr val="tx1"/>
                          </a:solidFill>
                        </a:rPr>
                        <a:t>Added:</a:t>
                      </a:r>
                    </a:p>
                    <a:p>
                      <a:pPr marL="285750" indent="-285750">
                        <a:buFont typeface="Arial" panose="020B0604020202020204" pitchFamily="34" charset="0"/>
                        <a:buChar char="•"/>
                      </a:pPr>
                      <a:r>
                        <a:rPr lang="en-ZA" sz="1600" dirty="0">
                          <a:solidFill>
                            <a:schemeClr val="tx1"/>
                          </a:solidFill>
                        </a:rPr>
                        <a:t>Municipal</a:t>
                      </a:r>
                      <a:r>
                        <a:rPr lang="en-ZA" sz="1600" baseline="0" dirty="0">
                          <a:solidFill>
                            <a:schemeClr val="tx1"/>
                          </a:solidFill>
                        </a:rPr>
                        <a:t> Health Service</a:t>
                      </a:r>
                      <a:endParaRPr lang="en-ZA" sz="1600" dirty="0">
                        <a:solidFill>
                          <a:schemeClr val="tx1"/>
                        </a:solidFill>
                      </a:endParaRPr>
                    </a:p>
                  </a:txBody>
                  <a:tcPr/>
                </a:tc>
                <a:extLst>
                  <a:ext uri="{0D108BD9-81ED-4DB2-BD59-A6C34878D82A}">
                    <a16:rowId xmlns:a16="http://schemas.microsoft.com/office/drawing/2014/main" val="3582940770"/>
                  </a:ext>
                </a:extLst>
              </a:tr>
            </a:tbl>
          </a:graphicData>
        </a:graphic>
      </p:graphicFrame>
    </p:spTree>
    <p:extLst>
      <p:ext uri="{BB962C8B-B14F-4D97-AF65-F5344CB8AC3E}">
        <p14:creationId xmlns:p14="http://schemas.microsoft.com/office/powerpoint/2010/main" val="3843651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Project Segment (Continue)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3038139"/>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843579">
                <a:tc>
                  <a:txBody>
                    <a:bodyPr/>
                    <a:lstStyle/>
                    <a:p>
                      <a:r>
                        <a:rPr lang="en-ZA" sz="1600" dirty="0">
                          <a:solidFill>
                            <a:schemeClr val="bg1"/>
                          </a:solidFill>
                        </a:rPr>
                        <a:t>Change</a:t>
                      </a:r>
                    </a:p>
                  </a:txBody>
                  <a:tcPr/>
                </a:tc>
                <a:tc>
                  <a:txBody>
                    <a:bodyPr/>
                    <a:lstStyle/>
                    <a:p>
                      <a:r>
                        <a:rPr lang="en-ZA" sz="1600" dirty="0">
                          <a:solidFill>
                            <a:schemeClr val="bg1"/>
                          </a:solidFill>
                        </a:rPr>
                        <a:t>Impact</a:t>
                      </a:r>
                    </a:p>
                  </a:txBody>
                  <a:tcPr/>
                </a:tc>
                <a:extLst>
                  <a:ext uri="{0D108BD9-81ED-4DB2-BD59-A6C34878D82A}">
                    <a16:rowId xmlns:a16="http://schemas.microsoft.com/office/drawing/2014/main" val="10000"/>
                  </a:ext>
                </a:extLst>
              </a:tr>
              <a:tr h="299428">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11</a:t>
                      </a:r>
                    </a:p>
                    <a:p>
                      <a:r>
                        <a:rPr lang="en-ZA" baseline="0" dirty="0">
                          <a:solidFill>
                            <a:schemeClr val="tx1"/>
                          </a:solidFill>
                        </a:rPr>
                        <a:t>Consultation in Progress:  1</a:t>
                      </a:r>
                      <a:endParaRPr lang="en-ZA" dirty="0">
                        <a:solidFill>
                          <a:schemeClr val="tx1"/>
                        </a:solidFill>
                      </a:endParaRPr>
                    </a:p>
                  </a:txBody>
                  <a:tcPr/>
                </a:tc>
                <a:tc>
                  <a:txBody>
                    <a:bodyPr/>
                    <a:lstStyle/>
                    <a:p>
                      <a:r>
                        <a:rPr lang="en-ZA" sz="1600" dirty="0">
                          <a:solidFill>
                            <a:schemeClr val="tx1"/>
                          </a:solidFill>
                        </a:rPr>
                        <a:t>Changes made except</a:t>
                      </a:r>
                      <a:r>
                        <a:rPr lang="en-ZA" sz="1600" baseline="0" dirty="0">
                          <a:solidFill>
                            <a:schemeClr val="tx1"/>
                          </a:solidFill>
                        </a:rPr>
                        <a:t> for Q5042 that need to be considered in updating the PSD.  </a:t>
                      </a:r>
                      <a:endParaRPr lang="en-ZA" sz="1600" dirty="0">
                        <a:solidFill>
                          <a:schemeClr val="tx1"/>
                        </a:solidFill>
                      </a:endParaRPr>
                    </a:p>
                  </a:txBody>
                  <a:tcPr/>
                </a:tc>
                <a:extLst>
                  <a:ext uri="{0D108BD9-81ED-4DB2-BD59-A6C34878D82A}">
                    <a16:rowId xmlns:a16="http://schemas.microsoft.com/office/drawing/2014/main" val="1659535010"/>
                  </a:ext>
                </a:extLst>
              </a:tr>
              <a:tr h="299428">
                <a:tc>
                  <a:txBody>
                    <a:bodyPr/>
                    <a:lstStyle/>
                    <a:p>
                      <a:r>
                        <a:rPr lang="en-ZA" b="1" dirty="0">
                          <a:solidFill>
                            <a:schemeClr val="tx1"/>
                          </a:solidFill>
                        </a:rPr>
                        <a:t>PSD:</a:t>
                      </a:r>
                    </a:p>
                    <a:p>
                      <a:r>
                        <a:rPr lang="en-ZA" dirty="0">
                          <a:solidFill>
                            <a:schemeClr val="tx1"/>
                          </a:solidFill>
                        </a:rPr>
                        <a:t>Major Changes</a:t>
                      </a: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299428">
                <a:tc>
                  <a:txBody>
                    <a:bodyPr/>
                    <a:lstStyle/>
                    <a:p>
                      <a:r>
                        <a:rPr lang="en-ZA" dirty="0">
                          <a:solidFill>
                            <a:schemeClr val="tx1"/>
                          </a:solidFill>
                        </a:rPr>
                        <a:t>Definitions, Posting Levels, Application and Breakdown Required</a:t>
                      </a:r>
                    </a:p>
                  </a:txBody>
                  <a:tcPr/>
                </a:tc>
                <a:tc>
                  <a:txBody>
                    <a:bodyPr/>
                    <a:lstStyle/>
                    <a:p>
                      <a:r>
                        <a:rPr lang="en-ZA" sz="1600" dirty="0">
                          <a:solidFill>
                            <a:schemeClr val="tx1"/>
                          </a:solidFill>
                        </a:rPr>
                        <a:t>Significant changes made following the impact of the above discussion.  </a:t>
                      </a:r>
                    </a:p>
                  </a:txBody>
                  <a:tcPr/>
                </a:tc>
                <a:extLst>
                  <a:ext uri="{0D108BD9-81ED-4DB2-BD59-A6C34878D82A}">
                    <a16:rowId xmlns:a16="http://schemas.microsoft.com/office/drawing/2014/main" val="609750718"/>
                  </a:ext>
                </a:extLst>
              </a:tr>
            </a:tbl>
          </a:graphicData>
        </a:graphic>
      </p:graphicFrame>
    </p:spTree>
    <p:extLst>
      <p:ext uri="{BB962C8B-B14F-4D97-AF65-F5344CB8AC3E}">
        <p14:creationId xmlns:p14="http://schemas.microsoft.com/office/powerpoint/2010/main" val="2908859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Liabilities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ext uri="{D42A27DB-BD31-4B8C-83A1-F6EECF244321}">
                <p14:modId xmlns:p14="http://schemas.microsoft.com/office/powerpoint/2010/main" val="3097597125"/>
              </p:ext>
            </p:extLst>
          </p:nvPr>
        </p:nvGraphicFramePr>
        <p:xfrm>
          <a:off x="1" y="1071546"/>
          <a:ext cx="9216000" cy="629529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solidFill>
                            <a:schemeClr val="bg1"/>
                          </a:solidFill>
                        </a:rPr>
                        <a:t>Change</a:t>
                      </a:r>
                    </a:p>
                  </a:txBody>
                  <a:tcPr/>
                </a:tc>
                <a:tc>
                  <a:txBody>
                    <a:bodyPr/>
                    <a:lstStyle/>
                    <a:p>
                      <a:r>
                        <a:rPr lang="en-ZA" sz="1600" dirty="0">
                          <a:solidFill>
                            <a:schemeClr val="bg1"/>
                          </a:solidFill>
                        </a:rPr>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Considered</a:t>
                      </a:r>
                      <a:r>
                        <a:rPr lang="en-ZA" sz="1600" baseline="0" dirty="0">
                          <a:solidFill>
                            <a:schemeClr val="tx1"/>
                          </a:solidFill>
                        </a:rPr>
                        <a:t> except for changes to be made in PSD</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1657018394"/>
                  </a:ext>
                </a:extLst>
              </a:tr>
              <a:tr h="2178997">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Expenditure General – 4</a:t>
                      </a:r>
                    </a:p>
                    <a:p>
                      <a:pPr marL="285750" indent="-285750">
                        <a:buFont typeface="Arial" panose="020B0604020202020204" pitchFamily="34" charset="0"/>
                        <a:buChar char="•"/>
                      </a:pPr>
                      <a:r>
                        <a:rPr lang="en-ZA" sz="1400" baseline="0" dirty="0">
                          <a:solidFill>
                            <a:schemeClr val="tx1"/>
                          </a:solidFill>
                        </a:rPr>
                        <a:t>Contracted Services – 4</a:t>
                      </a:r>
                    </a:p>
                    <a:p>
                      <a:pPr marL="285750" indent="-285750">
                        <a:buFont typeface="Arial" panose="020B0604020202020204" pitchFamily="34" charset="0"/>
                        <a:buChar char="•"/>
                      </a:pPr>
                      <a:r>
                        <a:rPr lang="en-ZA" sz="1400" baseline="0" dirty="0">
                          <a:solidFill>
                            <a:schemeClr val="tx1"/>
                          </a:solidFill>
                        </a:rPr>
                        <a:t>Operational Expenditure – 9</a:t>
                      </a:r>
                    </a:p>
                    <a:p>
                      <a:r>
                        <a:rPr lang="en-ZA" baseline="0" dirty="0">
                          <a:solidFill>
                            <a:schemeClr val="tx1"/>
                          </a:solidFill>
                        </a:rPr>
                        <a:t>Consultation in Progress:  </a:t>
                      </a:r>
                    </a:p>
                    <a:p>
                      <a:pPr marL="285750" indent="-285750">
                        <a:buFont typeface="Arial" panose="020B0604020202020204" pitchFamily="34" charset="0"/>
                        <a:buChar char="•"/>
                      </a:pPr>
                      <a:r>
                        <a:rPr lang="en-ZA" sz="1400" baseline="0" dirty="0">
                          <a:solidFill>
                            <a:schemeClr val="tx1"/>
                          </a:solidFill>
                        </a:rPr>
                        <a:t>Expenditure General – 8</a:t>
                      </a:r>
                    </a:p>
                    <a:p>
                      <a:pPr marL="285750" indent="-285750">
                        <a:buFont typeface="Arial" panose="020B0604020202020204" pitchFamily="34" charset="0"/>
                        <a:buChar char="•"/>
                      </a:pPr>
                      <a:r>
                        <a:rPr lang="en-ZA" sz="1400" baseline="0" dirty="0">
                          <a:solidFill>
                            <a:schemeClr val="tx1"/>
                          </a:solidFill>
                        </a:rPr>
                        <a:t>Inventory – 1</a:t>
                      </a:r>
                    </a:p>
                    <a:p>
                      <a:pPr marL="285750" indent="-285750">
                        <a:buFont typeface="Arial" panose="020B0604020202020204" pitchFamily="34" charset="0"/>
                        <a:buChar char="•"/>
                      </a:pPr>
                      <a:r>
                        <a:rPr lang="en-ZA" sz="1400" baseline="0" dirty="0">
                          <a:solidFill>
                            <a:schemeClr val="tx1"/>
                          </a:solidFill>
                        </a:rPr>
                        <a:t>Contribution Provision - 8</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Considered</a:t>
                      </a:r>
                      <a:r>
                        <a:rPr lang="en-ZA" sz="1600" baseline="0" dirty="0">
                          <a:solidFill>
                            <a:schemeClr val="tx1"/>
                          </a:solidFill>
                        </a:rPr>
                        <a:t> except for matters to be addressed in the next version.</a:t>
                      </a:r>
                    </a:p>
                  </a:txBody>
                  <a:tcPr/>
                </a:tc>
                <a:extLst>
                  <a:ext uri="{0D108BD9-81ED-4DB2-BD59-A6C34878D82A}">
                    <a16:rowId xmlns:a16="http://schemas.microsoft.com/office/drawing/2014/main" val="1659535010"/>
                  </a:ext>
                </a:extLst>
              </a:tr>
              <a:tr h="432000">
                <a:tc>
                  <a:txBody>
                    <a:bodyPr/>
                    <a:lstStyle/>
                    <a:p>
                      <a:r>
                        <a:rPr lang="en-ZA" b="1" dirty="0">
                          <a:solidFill>
                            <a:schemeClr val="tx1"/>
                          </a:solidFill>
                        </a:rPr>
                        <a:t>NERSA:</a:t>
                      </a: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3943989640"/>
                  </a:ext>
                </a:extLst>
              </a:tr>
              <a:tr h="1180290">
                <a:tc>
                  <a:txBody>
                    <a:bodyPr/>
                    <a:lstStyle/>
                    <a:p>
                      <a:r>
                        <a:rPr lang="en-ZA" b="1" dirty="0">
                          <a:solidFill>
                            <a:schemeClr val="accent2">
                              <a:lumMod val="75000"/>
                            </a:schemeClr>
                          </a:solidFill>
                        </a:rPr>
                        <a:t>PSD:</a:t>
                      </a:r>
                    </a:p>
                    <a:p>
                      <a:r>
                        <a:rPr lang="en-ZA" dirty="0">
                          <a:solidFill>
                            <a:schemeClr val="accent2">
                              <a:lumMod val="75000"/>
                            </a:schemeClr>
                          </a:solidFill>
                        </a:rPr>
                        <a:t>Changes</a:t>
                      </a:r>
                      <a:r>
                        <a:rPr lang="en-ZA" baseline="0" dirty="0">
                          <a:solidFill>
                            <a:schemeClr val="accent2">
                              <a:lumMod val="75000"/>
                            </a:schemeClr>
                          </a:solidFill>
                        </a:rPr>
                        <a:t> – comments received to be considered except for Depreciation and Impairment</a:t>
                      </a:r>
                      <a:endParaRPr lang="en-ZA" dirty="0">
                        <a:solidFill>
                          <a:schemeClr val="accent2">
                            <a:lumMod val="75000"/>
                          </a:schemeClr>
                        </a:solidFill>
                      </a:endParaRPr>
                    </a:p>
                  </a:txBody>
                  <a:tcPr/>
                </a:tc>
                <a:tc>
                  <a:txBody>
                    <a:bodyPr/>
                    <a:lstStyle/>
                    <a:p>
                      <a:endParaRPr lang="en-ZA" sz="1600" dirty="0">
                        <a:solidFill>
                          <a:schemeClr val="accent2">
                            <a:lumMod val="75000"/>
                          </a:schemeClr>
                        </a:solidFill>
                      </a:endParaRPr>
                    </a:p>
                    <a:p>
                      <a:r>
                        <a:rPr lang="en-ZA" sz="1600" dirty="0">
                          <a:solidFill>
                            <a:schemeClr val="accent2">
                              <a:lumMod val="75000"/>
                            </a:schemeClr>
                          </a:solidFill>
                        </a:rPr>
                        <a:t>Not started.</a:t>
                      </a:r>
                    </a:p>
                  </a:txBody>
                  <a:tcPr/>
                </a:tc>
                <a:extLst>
                  <a:ext uri="{0D108BD9-81ED-4DB2-BD59-A6C34878D82A}">
                    <a16:rowId xmlns:a16="http://schemas.microsoft.com/office/drawing/2014/main" val="659339372"/>
                  </a:ext>
                </a:extLst>
              </a:tr>
              <a:tr h="1180290">
                <a:tc>
                  <a:txBody>
                    <a:bodyPr/>
                    <a:lstStyle/>
                    <a:p>
                      <a:r>
                        <a:rPr lang="en-ZA" dirty="0">
                          <a:solidFill>
                            <a:schemeClr val="tx1"/>
                          </a:solidFill>
                        </a:rPr>
                        <a:t>Transfers</a:t>
                      </a:r>
                      <a:r>
                        <a:rPr lang="en-ZA" baseline="0" dirty="0">
                          <a:solidFill>
                            <a:schemeClr val="tx1"/>
                          </a:solidFill>
                        </a:rPr>
                        <a:t> and Subsidies</a:t>
                      </a:r>
                    </a:p>
                    <a:p>
                      <a:r>
                        <a:rPr lang="en-ZA" baseline="0" dirty="0">
                          <a:solidFill>
                            <a:srgbClr val="C00000"/>
                          </a:solidFill>
                        </a:rPr>
                        <a:t>Movement on Balances</a:t>
                      </a:r>
                      <a:endParaRPr lang="en-ZA" dirty="0">
                        <a:solidFill>
                          <a:srgbClr val="C00000"/>
                        </a:solidFill>
                      </a:endParaRPr>
                    </a:p>
                  </a:txBody>
                  <a:tcPr/>
                </a:tc>
                <a:tc>
                  <a:txBody>
                    <a:bodyPr/>
                    <a:lstStyle/>
                    <a:p>
                      <a:r>
                        <a:rPr lang="en-ZA" sz="1600" dirty="0">
                          <a:solidFill>
                            <a:schemeClr val="tx1"/>
                          </a:solidFill>
                        </a:rPr>
                        <a:t>Update</a:t>
                      </a:r>
                      <a:r>
                        <a:rPr lang="en-ZA" sz="1600" baseline="0" dirty="0">
                          <a:solidFill>
                            <a:schemeClr val="tx1"/>
                          </a:solidFill>
                        </a:rPr>
                        <a:t> completed</a:t>
                      </a:r>
                    </a:p>
                    <a:p>
                      <a:r>
                        <a:rPr lang="en-ZA" sz="1600" baseline="0" dirty="0">
                          <a:solidFill>
                            <a:srgbClr val="C00000"/>
                          </a:solidFill>
                        </a:rPr>
                        <a:t>Completed subsequent to technical release of Version 5.5.  </a:t>
                      </a:r>
                      <a:endParaRPr lang="en-ZA" sz="1600" dirty="0">
                        <a:solidFill>
                          <a:srgbClr val="C00000"/>
                        </a:solidFill>
                      </a:endParaRPr>
                    </a:p>
                  </a:txBody>
                  <a:tcPr/>
                </a:tc>
                <a:extLst>
                  <a:ext uri="{0D108BD9-81ED-4DB2-BD59-A6C34878D82A}">
                    <a16:rowId xmlns:a16="http://schemas.microsoft.com/office/drawing/2014/main" val="2555676630"/>
                  </a:ext>
                </a:extLst>
              </a:tr>
            </a:tbl>
          </a:graphicData>
        </a:graphic>
      </p:graphicFrame>
    </p:spTree>
    <p:extLst>
      <p:ext uri="{BB962C8B-B14F-4D97-AF65-F5344CB8AC3E}">
        <p14:creationId xmlns:p14="http://schemas.microsoft.com/office/powerpoint/2010/main" val="1295882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Liabilities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144000" cy="5078491"/>
        </p:xfrm>
        <a:graphic>
          <a:graphicData uri="http://schemas.openxmlformats.org/drawingml/2006/table">
            <a:tbl>
              <a:tblPr firstRow="1" bandRow="1">
                <a:tableStyleId>{21E4AEA4-8DFA-4A89-87EB-49C32662AFE0}</a:tableStyleId>
              </a:tblPr>
              <a:tblGrid>
                <a:gridCol w="3435872">
                  <a:extLst>
                    <a:ext uri="{9D8B030D-6E8A-4147-A177-3AD203B41FA5}">
                      <a16:colId xmlns:a16="http://schemas.microsoft.com/office/drawing/2014/main" val="20000"/>
                    </a:ext>
                  </a:extLst>
                </a:gridCol>
                <a:gridCol w="5708128">
                  <a:extLst>
                    <a:ext uri="{9D8B030D-6E8A-4147-A177-3AD203B41FA5}">
                      <a16:colId xmlns:a16="http://schemas.microsoft.com/office/drawing/2014/main" val="20002"/>
                    </a:ext>
                  </a:extLst>
                </a:gridCol>
              </a:tblGrid>
              <a:tr h="354841">
                <a:tc>
                  <a:txBody>
                    <a:bodyPr/>
                    <a:lstStyle/>
                    <a:p>
                      <a:r>
                        <a:rPr lang="en-ZA" sz="1600" dirty="0">
                          <a:solidFill>
                            <a:schemeClr val="bg1"/>
                          </a:solidFill>
                        </a:rPr>
                        <a:t>Change</a:t>
                      </a:r>
                    </a:p>
                  </a:txBody>
                  <a:tcPr/>
                </a:tc>
                <a:tc>
                  <a:txBody>
                    <a:bodyPr/>
                    <a:lstStyle/>
                    <a:p>
                      <a:r>
                        <a:rPr lang="en-ZA" sz="1600" dirty="0">
                          <a:solidFill>
                            <a:schemeClr val="bg1"/>
                          </a:solidFill>
                        </a:rPr>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Consumer Deposits</a:t>
                      </a:r>
                    </a:p>
                  </a:txBody>
                  <a:tcPr/>
                </a:tc>
                <a:tc>
                  <a:txBody>
                    <a:bodyPr/>
                    <a:lstStyle/>
                    <a:p>
                      <a:r>
                        <a:rPr lang="en-ZA" sz="1600" dirty="0">
                          <a:solidFill>
                            <a:schemeClr val="tx1"/>
                          </a:solidFill>
                        </a:rPr>
                        <a:t>Added:</a:t>
                      </a:r>
                    </a:p>
                    <a:p>
                      <a:pPr marL="285750" indent="-285750">
                        <a:buFont typeface="Arial" panose="020B0604020202020204" pitchFamily="34" charset="0"/>
                        <a:buChar char="•"/>
                      </a:pPr>
                      <a:r>
                        <a:rPr lang="en-ZA" sz="1600" dirty="0">
                          <a:solidFill>
                            <a:schemeClr val="tx1"/>
                          </a:solidFill>
                        </a:rPr>
                        <a:t>Way leave</a:t>
                      </a:r>
                    </a:p>
                    <a:p>
                      <a:pPr marL="285750" indent="-285750">
                        <a:buFont typeface="Arial" panose="020B0604020202020204" pitchFamily="34" charset="0"/>
                        <a:buChar char="•"/>
                      </a:pPr>
                      <a:r>
                        <a:rPr lang="en-ZA" sz="1600" dirty="0">
                          <a:solidFill>
                            <a:schemeClr val="tx1"/>
                          </a:solidFill>
                        </a:rPr>
                        <a:t>Refuse</a:t>
                      </a:r>
                    </a:p>
                  </a:txBody>
                  <a:tcPr/>
                </a:tc>
                <a:extLst>
                  <a:ext uri="{0D108BD9-81ED-4DB2-BD59-A6C34878D82A}">
                    <a16:rowId xmlns:a16="http://schemas.microsoft.com/office/drawing/2014/main" val="10001"/>
                  </a:ext>
                </a:extLst>
              </a:tr>
              <a:tr h="363166">
                <a:tc>
                  <a:txBody>
                    <a:bodyPr/>
                    <a:lstStyle/>
                    <a:p>
                      <a:r>
                        <a:rPr lang="en-ZA" b="1" dirty="0">
                          <a:solidFill>
                            <a:schemeClr val="tx1"/>
                          </a:solidFill>
                        </a:rPr>
                        <a:t>Financial Liabilities</a:t>
                      </a:r>
                    </a:p>
                  </a:txBody>
                  <a:tcPr/>
                </a:tc>
                <a:tc>
                  <a:txBody>
                    <a:bodyPr/>
                    <a:lstStyle/>
                    <a:p>
                      <a:r>
                        <a:rPr lang="en-ZA" sz="1600" dirty="0">
                          <a:solidFill>
                            <a:schemeClr val="tx1"/>
                          </a:solidFill>
                        </a:rPr>
                        <a:t>Combined</a:t>
                      </a:r>
                      <a:r>
                        <a:rPr lang="en-ZA" sz="1600" baseline="0" dirty="0">
                          <a:solidFill>
                            <a:schemeClr val="tx1"/>
                          </a:solidFill>
                        </a:rPr>
                        <a:t> in Current and Non-current under single group.</a:t>
                      </a:r>
                      <a:endParaRPr lang="en-ZA" sz="1600" dirty="0">
                        <a:solidFill>
                          <a:schemeClr val="tx1"/>
                        </a:solidFill>
                      </a:endParaRPr>
                    </a:p>
                  </a:txBody>
                  <a:tcPr/>
                </a:tc>
                <a:extLst>
                  <a:ext uri="{0D108BD9-81ED-4DB2-BD59-A6C34878D82A}">
                    <a16:rowId xmlns:a16="http://schemas.microsoft.com/office/drawing/2014/main" val="1657018394"/>
                  </a:ext>
                </a:extLst>
              </a:tr>
              <a:tr h="612000">
                <a:tc>
                  <a:txBody>
                    <a:bodyPr/>
                    <a:lstStyle/>
                    <a:p>
                      <a:r>
                        <a:rPr lang="en-ZA" b="1" dirty="0">
                          <a:solidFill>
                            <a:schemeClr val="tx1"/>
                          </a:solidFill>
                        </a:rPr>
                        <a:t>Annuity</a:t>
                      </a:r>
                      <a:r>
                        <a:rPr lang="en-ZA" b="1" baseline="0" dirty="0">
                          <a:solidFill>
                            <a:schemeClr val="tx1"/>
                          </a:solidFill>
                        </a:rPr>
                        <a:t> and Bullet Loans</a:t>
                      </a:r>
                      <a:endParaRPr lang="en-ZA" b="1" dirty="0">
                        <a:solidFill>
                          <a:schemeClr val="tx1"/>
                        </a:solidFill>
                      </a:endParaRPr>
                    </a:p>
                  </a:txBody>
                  <a:tcPr/>
                </a:tc>
                <a:tc>
                  <a:txBody>
                    <a:bodyPr/>
                    <a:lstStyle/>
                    <a:p>
                      <a:r>
                        <a:rPr lang="en-ZA" sz="1600" baseline="0" dirty="0">
                          <a:solidFill>
                            <a:schemeClr val="tx1"/>
                          </a:solidFill>
                        </a:rPr>
                        <a:t>Changed description and definition.</a:t>
                      </a:r>
                    </a:p>
                  </a:txBody>
                  <a:tcPr/>
                </a:tc>
                <a:extLst>
                  <a:ext uri="{0D108BD9-81ED-4DB2-BD59-A6C34878D82A}">
                    <a16:rowId xmlns:a16="http://schemas.microsoft.com/office/drawing/2014/main" val="1659535010"/>
                  </a:ext>
                </a:extLst>
              </a:tr>
              <a:tr h="432000">
                <a:tc>
                  <a:txBody>
                    <a:bodyPr/>
                    <a:lstStyle/>
                    <a:p>
                      <a:r>
                        <a:rPr lang="en-ZA" b="1" dirty="0">
                          <a:solidFill>
                            <a:schemeClr val="tx1"/>
                          </a:solidFill>
                        </a:rPr>
                        <a:t>Financial</a:t>
                      </a:r>
                      <a:r>
                        <a:rPr lang="en-ZA" b="1" baseline="0" dirty="0">
                          <a:solidFill>
                            <a:schemeClr val="tx1"/>
                          </a:solidFill>
                        </a:rPr>
                        <a:t> Institutions</a:t>
                      </a:r>
                      <a:endParaRPr lang="en-ZA" b="1" dirty="0">
                        <a:solidFill>
                          <a:schemeClr val="tx1"/>
                        </a:solidFill>
                      </a:endParaRPr>
                    </a:p>
                  </a:txBody>
                  <a:tcPr/>
                </a:tc>
                <a:tc>
                  <a:txBody>
                    <a:bodyPr/>
                    <a:lstStyle/>
                    <a:p>
                      <a:r>
                        <a:rPr lang="en-ZA" sz="1600" b="0" dirty="0">
                          <a:solidFill>
                            <a:schemeClr val="tx1"/>
                          </a:solidFill>
                        </a:rPr>
                        <a:t>Added in Current and Non-current Borrowings.</a:t>
                      </a:r>
                    </a:p>
                  </a:txBody>
                  <a:tcPr/>
                </a:tc>
                <a:extLst>
                  <a:ext uri="{0D108BD9-81ED-4DB2-BD59-A6C34878D82A}">
                    <a16:rowId xmlns:a16="http://schemas.microsoft.com/office/drawing/2014/main" val="3943989640"/>
                  </a:ext>
                </a:extLst>
              </a:tr>
              <a:tr h="1180290">
                <a:tc>
                  <a:txBody>
                    <a:bodyPr/>
                    <a:lstStyle/>
                    <a:p>
                      <a:r>
                        <a:rPr lang="en-ZA" b="1" dirty="0">
                          <a:solidFill>
                            <a:schemeClr val="tx1"/>
                          </a:solidFill>
                        </a:rPr>
                        <a:t>Provision and Impairment</a:t>
                      </a:r>
                    </a:p>
                  </a:txBody>
                  <a:tcPr/>
                </a:tc>
                <a:tc>
                  <a:txBody>
                    <a:bodyPr/>
                    <a:lstStyle/>
                    <a:p>
                      <a:r>
                        <a:rPr lang="en-ZA" sz="1600" b="0" dirty="0">
                          <a:solidFill>
                            <a:schemeClr val="tx1"/>
                          </a:solidFill>
                        </a:rPr>
                        <a:t>Changed in Current and Non-current Borrowings “Leave Accrual</a:t>
                      </a:r>
                      <a:r>
                        <a:rPr lang="en-ZA" sz="1600" b="0" baseline="0" dirty="0">
                          <a:solidFill>
                            <a:schemeClr val="tx1"/>
                          </a:solidFill>
                        </a:rPr>
                        <a:t> to Leave”.</a:t>
                      </a:r>
                    </a:p>
                    <a:p>
                      <a:r>
                        <a:rPr lang="en-ZA" sz="1600" b="0" baseline="0" dirty="0">
                          <a:solidFill>
                            <a:schemeClr val="tx1"/>
                          </a:solidFill>
                        </a:rPr>
                        <a:t>Change Landfill Sites to be Posting Level within Decommissioning, Restoration and Similar Liabilities and added a Posting Level for Unspecified.</a:t>
                      </a:r>
                      <a:endParaRPr lang="en-ZA" sz="1600" b="0" dirty="0">
                        <a:solidFill>
                          <a:schemeClr val="tx1"/>
                        </a:solidFill>
                      </a:endParaRPr>
                    </a:p>
                  </a:txBody>
                  <a:tcPr/>
                </a:tc>
                <a:extLst>
                  <a:ext uri="{0D108BD9-81ED-4DB2-BD59-A6C34878D82A}">
                    <a16:rowId xmlns:a16="http://schemas.microsoft.com/office/drawing/2014/main" val="659339372"/>
                  </a:ext>
                </a:extLst>
              </a:tr>
              <a:tr h="1180290">
                <a:tc>
                  <a:txBody>
                    <a:bodyPr/>
                    <a:lstStyle/>
                    <a:p>
                      <a:r>
                        <a:rPr lang="en-ZA" b="1" dirty="0">
                          <a:solidFill>
                            <a:schemeClr val="tx1"/>
                          </a:solidFill>
                        </a:rPr>
                        <a:t>Control,</a:t>
                      </a:r>
                      <a:r>
                        <a:rPr lang="en-ZA" b="1" baseline="0" dirty="0">
                          <a:solidFill>
                            <a:schemeClr val="tx1"/>
                          </a:solidFill>
                        </a:rPr>
                        <a:t> Interface and Clearing Accounts</a:t>
                      </a:r>
                      <a:endParaRPr lang="en-ZA" b="1" dirty="0">
                        <a:solidFill>
                          <a:srgbClr val="C00000"/>
                        </a:solidFill>
                      </a:endParaRPr>
                    </a:p>
                  </a:txBody>
                  <a:tcPr/>
                </a:tc>
                <a:tc>
                  <a:txBody>
                    <a:bodyPr/>
                    <a:lstStyle/>
                    <a:p>
                      <a:r>
                        <a:rPr lang="en-ZA" sz="1600" dirty="0">
                          <a:solidFill>
                            <a:schemeClr val="tx1"/>
                          </a:solidFill>
                        </a:rPr>
                        <a:t>More accounts added.</a:t>
                      </a:r>
                      <a:endParaRPr lang="en-ZA" sz="1600" dirty="0">
                        <a:solidFill>
                          <a:srgbClr val="C00000"/>
                        </a:solidFill>
                      </a:endParaRPr>
                    </a:p>
                  </a:txBody>
                  <a:tcPr/>
                </a:tc>
                <a:extLst>
                  <a:ext uri="{0D108BD9-81ED-4DB2-BD59-A6C34878D82A}">
                    <a16:rowId xmlns:a16="http://schemas.microsoft.com/office/drawing/2014/main" val="2555676630"/>
                  </a:ext>
                </a:extLst>
              </a:tr>
            </a:tbl>
          </a:graphicData>
        </a:graphic>
      </p:graphicFrame>
    </p:spTree>
    <p:extLst>
      <p:ext uri="{BB962C8B-B14F-4D97-AF65-F5344CB8AC3E}">
        <p14:creationId xmlns:p14="http://schemas.microsoft.com/office/powerpoint/2010/main" val="2823667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Liabilities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108000" cy="4807321"/>
        </p:xfrm>
        <a:graphic>
          <a:graphicData uri="http://schemas.openxmlformats.org/drawingml/2006/table">
            <a:tbl>
              <a:tblPr firstRow="1" bandRow="1">
                <a:tableStyleId>{21E4AEA4-8DFA-4A89-87EB-49C32662AFE0}</a:tableStyleId>
              </a:tblPr>
              <a:tblGrid>
                <a:gridCol w="3276000">
                  <a:extLst>
                    <a:ext uri="{9D8B030D-6E8A-4147-A177-3AD203B41FA5}">
                      <a16:colId xmlns:a16="http://schemas.microsoft.com/office/drawing/2014/main" val="20000"/>
                    </a:ext>
                  </a:extLst>
                </a:gridCol>
                <a:gridCol w="5832000">
                  <a:extLst>
                    <a:ext uri="{9D8B030D-6E8A-4147-A177-3AD203B41FA5}">
                      <a16:colId xmlns:a16="http://schemas.microsoft.com/office/drawing/2014/main" val="20002"/>
                    </a:ext>
                  </a:extLst>
                </a:gridCol>
              </a:tblGrid>
              <a:tr h="354841">
                <a:tc>
                  <a:txBody>
                    <a:bodyPr/>
                    <a:lstStyle/>
                    <a:p>
                      <a:r>
                        <a:rPr lang="en-ZA" sz="1600" dirty="0">
                          <a:solidFill>
                            <a:schemeClr val="bg1"/>
                          </a:solidFill>
                        </a:rPr>
                        <a:t>Change</a:t>
                      </a:r>
                    </a:p>
                  </a:txBody>
                  <a:tcPr/>
                </a:tc>
                <a:tc>
                  <a:txBody>
                    <a:bodyPr/>
                    <a:lstStyle/>
                    <a:p>
                      <a:r>
                        <a:rPr lang="en-ZA" sz="1600" dirty="0">
                          <a:solidFill>
                            <a:schemeClr val="bg1"/>
                          </a:solidFill>
                        </a:rPr>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Trade and Other Payables</a:t>
                      </a:r>
                      <a:r>
                        <a:rPr lang="en-ZA" b="1" baseline="0" dirty="0">
                          <a:solidFill>
                            <a:schemeClr val="tx1"/>
                          </a:solidFill>
                        </a:rPr>
                        <a:t> from Exchange Transactions</a:t>
                      </a:r>
                      <a:endParaRPr lang="en-ZA" b="1" dirty="0">
                        <a:solidFill>
                          <a:schemeClr val="tx1"/>
                        </a:solidFill>
                      </a:endParaRPr>
                    </a:p>
                  </a:txBody>
                  <a:tcPr/>
                </a:tc>
                <a:tc>
                  <a:txBody>
                    <a:bodyPr/>
                    <a:lstStyle/>
                    <a:p>
                      <a:r>
                        <a:rPr lang="en-ZA" sz="1600" dirty="0">
                          <a:solidFill>
                            <a:schemeClr val="tx1"/>
                          </a:solidFill>
                        </a:rPr>
                        <a:t>Added:</a:t>
                      </a:r>
                    </a:p>
                    <a:p>
                      <a:pPr marL="285750" indent="-285750">
                        <a:buFont typeface="Arial" panose="020B0604020202020204" pitchFamily="34" charset="0"/>
                        <a:buChar char="•"/>
                      </a:pPr>
                      <a:r>
                        <a:rPr lang="en-ZA" sz="1600" dirty="0">
                          <a:solidFill>
                            <a:schemeClr val="tx1"/>
                          </a:solidFill>
                        </a:rPr>
                        <a:t>Goods/Invoices</a:t>
                      </a:r>
                      <a:r>
                        <a:rPr lang="en-ZA" sz="1600" baseline="0" dirty="0">
                          <a:solidFill>
                            <a:schemeClr val="tx1"/>
                          </a:solidFill>
                        </a:rPr>
                        <a:t> Received</a:t>
                      </a:r>
                    </a:p>
                    <a:p>
                      <a:pPr marL="285750" indent="-285750">
                        <a:buFont typeface="Arial" panose="020B0604020202020204" pitchFamily="34" charset="0"/>
                        <a:buChar char="•"/>
                      </a:pPr>
                      <a:r>
                        <a:rPr lang="en-ZA" sz="1600" baseline="0" dirty="0">
                          <a:solidFill>
                            <a:schemeClr val="tx1"/>
                          </a:solidFill>
                        </a:rPr>
                        <a:t>Prepaid Electricity</a:t>
                      </a:r>
                    </a:p>
                    <a:p>
                      <a:pPr marL="285750" indent="-285750">
                        <a:buFont typeface="Arial" panose="020B0604020202020204" pitchFamily="34" charset="0"/>
                        <a:buChar char="•"/>
                      </a:pPr>
                      <a:r>
                        <a:rPr lang="en-ZA" sz="1600" baseline="0" dirty="0">
                          <a:solidFill>
                            <a:schemeClr val="tx1"/>
                          </a:solidFill>
                        </a:rPr>
                        <a:t>Cash and Bank</a:t>
                      </a:r>
                    </a:p>
                    <a:p>
                      <a:pPr marL="285750" indent="-285750">
                        <a:buFont typeface="Arial" panose="020B0604020202020204" pitchFamily="34" charset="0"/>
                        <a:buChar char="•"/>
                      </a:pPr>
                      <a:r>
                        <a:rPr lang="en-ZA" sz="1600" baseline="0" dirty="0">
                          <a:solidFill>
                            <a:schemeClr val="tx1"/>
                          </a:solidFill>
                        </a:rPr>
                        <a:t>Licensing and Regulation</a:t>
                      </a:r>
                    </a:p>
                    <a:p>
                      <a:pPr marL="285750" indent="-285750">
                        <a:buFont typeface="Arial" panose="020B0604020202020204" pitchFamily="34" charset="0"/>
                        <a:buChar char="•"/>
                      </a:pPr>
                      <a:r>
                        <a:rPr lang="en-ZA" sz="1600" baseline="0" dirty="0">
                          <a:solidFill>
                            <a:schemeClr val="tx1"/>
                          </a:solidFill>
                        </a:rPr>
                        <a:t>Inventory Stores</a:t>
                      </a:r>
                    </a:p>
                    <a:p>
                      <a:pPr marL="285750" indent="-285750">
                        <a:buFont typeface="Arial" panose="020B0604020202020204" pitchFamily="34" charset="0"/>
                        <a:buChar char="•"/>
                      </a:pPr>
                      <a:r>
                        <a:rPr lang="en-ZA" sz="1600" baseline="0" dirty="0">
                          <a:solidFill>
                            <a:schemeClr val="tx1"/>
                          </a:solidFill>
                        </a:rPr>
                        <a:t>Fair Value Adjustment</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Transfers</a:t>
                      </a:r>
                      <a:r>
                        <a:rPr lang="en-ZA" b="1" baseline="0" dirty="0">
                          <a:solidFill>
                            <a:schemeClr val="tx1"/>
                          </a:solidFill>
                        </a:rPr>
                        <a:t> and Subsidies</a:t>
                      </a:r>
                      <a:endParaRPr lang="en-ZA" b="1" dirty="0">
                        <a:solidFill>
                          <a:schemeClr val="tx1"/>
                        </a:solidFill>
                      </a:endParaRPr>
                    </a:p>
                  </a:txBody>
                  <a:tcPr/>
                </a:tc>
                <a:tc>
                  <a:txBody>
                    <a:bodyPr/>
                    <a:lstStyle/>
                    <a:p>
                      <a:r>
                        <a:rPr lang="en-ZA" sz="1600" dirty="0">
                          <a:solidFill>
                            <a:schemeClr val="tx1"/>
                          </a:solidFill>
                        </a:rPr>
                        <a:t>Updates to accounts, definitions and posting levels for payables and unspent.</a:t>
                      </a:r>
                    </a:p>
                    <a:p>
                      <a:r>
                        <a:rPr lang="en-ZA" sz="1600" dirty="0">
                          <a:solidFill>
                            <a:schemeClr val="tx1"/>
                          </a:solidFill>
                        </a:rPr>
                        <a:t>Major</a:t>
                      </a:r>
                      <a:r>
                        <a:rPr lang="en-ZA" sz="1600" baseline="0" dirty="0">
                          <a:solidFill>
                            <a:schemeClr val="tx1"/>
                          </a:solidFill>
                        </a:rPr>
                        <a:t> Changes:  Unspent to be used also for receivables as these are essentially the same account.  Classification depends on Credit or Debit Balance at the end of a reporting period.  System Requirements to accommodate this principle.</a:t>
                      </a:r>
                    </a:p>
                    <a:p>
                      <a:r>
                        <a:rPr lang="en-ZA" sz="1600" baseline="0" dirty="0">
                          <a:solidFill>
                            <a:schemeClr val="tx1"/>
                          </a:solidFill>
                        </a:rPr>
                        <a:t>Movement on Balances – Outstanding to be addressed in Budget Circular Release.  </a:t>
                      </a:r>
                      <a:endParaRPr lang="en-ZA" sz="1600" dirty="0">
                        <a:solidFill>
                          <a:schemeClr val="tx1"/>
                        </a:solidFill>
                      </a:endParaRPr>
                    </a:p>
                  </a:txBody>
                  <a:tcPr/>
                </a:tc>
                <a:extLst>
                  <a:ext uri="{0D108BD9-81ED-4DB2-BD59-A6C34878D82A}">
                    <a16:rowId xmlns:a16="http://schemas.microsoft.com/office/drawing/2014/main" val="1657018394"/>
                  </a:ext>
                </a:extLst>
              </a:tr>
              <a:tr h="612000">
                <a:tc>
                  <a:txBody>
                    <a:bodyPr/>
                    <a:lstStyle/>
                    <a:p>
                      <a:r>
                        <a:rPr lang="en-ZA" b="1" dirty="0">
                          <a:solidFill>
                            <a:schemeClr val="tx1"/>
                          </a:solidFill>
                        </a:rPr>
                        <a:t>Defined Benefit Obligations</a:t>
                      </a:r>
                    </a:p>
                  </a:txBody>
                  <a:tcPr/>
                </a:tc>
                <a:tc>
                  <a:txBody>
                    <a:bodyPr/>
                    <a:lstStyle/>
                    <a:p>
                      <a:r>
                        <a:rPr lang="en-ZA" sz="1600" baseline="0" dirty="0">
                          <a:solidFill>
                            <a:schemeClr val="tx1"/>
                          </a:solidFill>
                        </a:rPr>
                        <a:t>Movement analysis added</a:t>
                      </a:r>
                    </a:p>
                  </a:txBody>
                  <a:tcPr/>
                </a:tc>
                <a:extLst>
                  <a:ext uri="{0D108BD9-81ED-4DB2-BD59-A6C34878D82A}">
                    <a16:rowId xmlns:a16="http://schemas.microsoft.com/office/drawing/2014/main" val="1659535010"/>
                  </a:ext>
                </a:extLst>
              </a:tr>
            </a:tbl>
          </a:graphicData>
        </a:graphic>
      </p:graphicFrame>
    </p:spTree>
    <p:extLst>
      <p:ext uri="{BB962C8B-B14F-4D97-AF65-F5344CB8AC3E}">
        <p14:creationId xmlns:p14="http://schemas.microsoft.com/office/powerpoint/2010/main" val="16828859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Assets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617601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Comments</a:t>
                      </a:r>
                      <a:r>
                        <a:rPr lang="en-ZA" sz="1600" baseline="0" dirty="0">
                          <a:solidFill>
                            <a:schemeClr val="tx1"/>
                          </a:solidFill>
                        </a:rPr>
                        <a:t> considered except those impacting on PSD.</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Major</a:t>
                      </a:r>
                      <a:r>
                        <a:rPr lang="en-ZA" sz="1600" baseline="0" dirty="0">
                          <a:solidFill>
                            <a:schemeClr val="tx1"/>
                          </a:solidFill>
                        </a:rPr>
                        <a:t> Changes to Non-current Assets</a:t>
                      </a:r>
                      <a:endParaRPr lang="en-ZA" sz="1600" dirty="0">
                        <a:solidFill>
                          <a:schemeClr val="tx1"/>
                        </a:solidFill>
                      </a:endParaRPr>
                    </a:p>
                  </a:txBody>
                  <a:tcPr/>
                </a:tc>
                <a:extLst>
                  <a:ext uri="{0D108BD9-81ED-4DB2-BD59-A6C34878D82A}">
                    <a16:rowId xmlns:a16="http://schemas.microsoft.com/office/drawing/2014/main" val="1657018394"/>
                  </a:ext>
                </a:extLst>
              </a:tr>
              <a:tr h="2178997">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Current Assets – 9</a:t>
                      </a:r>
                    </a:p>
                    <a:p>
                      <a:pPr marL="285750" indent="-285750">
                        <a:buFont typeface="Arial" panose="020B0604020202020204" pitchFamily="34" charset="0"/>
                        <a:buChar char="•"/>
                      </a:pPr>
                      <a:r>
                        <a:rPr lang="en-ZA" sz="1400" baseline="0" dirty="0">
                          <a:solidFill>
                            <a:schemeClr val="tx1"/>
                          </a:solidFill>
                        </a:rPr>
                        <a:t>Property Rates – 1</a:t>
                      </a:r>
                    </a:p>
                    <a:p>
                      <a:pPr marL="285750" indent="-285750">
                        <a:buFont typeface="Arial" panose="020B0604020202020204" pitchFamily="34" charset="0"/>
                        <a:buChar char="•"/>
                      </a:pPr>
                      <a:r>
                        <a:rPr lang="en-ZA" sz="1400" baseline="0" dirty="0">
                          <a:solidFill>
                            <a:schemeClr val="tx1"/>
                          </a:solidFill>
                        </a:rPr>
                        <a:t>Trade and Other Receivables – 3</a:t>
                      </a:r>
                    </a:p>
                    <a:p>
                      <a:pPr marL="285750" indent="-285750">
                        <a:buFont typeface="Arial" panose="020B0604020202020204" pitchFamily="34" charset="0"/>
                        <a:buChar char="•"/>
                      </a:pPr>
                      <a:r>
                        <a:rPr lang="en-ZA" sz="1400" baseline="0" dirty="0">
                          <a:solidFill>
                            <a:schemeClr val="tx1"/>
                          </a:solidFill>
                        </a:rPr>
                        <a:t>Non-current Assets – 12</a:t>
                      </a:r>
                    </a:p>
                    <a:p>
                      <a:pPr marL="285750" indent="-285750">
                        <a:buFont typeface="Arial" panose="020B0604020202020204" pitchFamily="34" charset="0"/>
                        <a:buChar char="•"/>
                      </a:pPr>
                      <a:r>
                        <a:rPr lang="en-ZA" sz="1400" baseline="0" dirty="0">
                          <a:solidFill>
                            <a:schemeClr val="tx1"/>
                          </a:solidFill>
                        </a:rPr>
                        <a:t>Fixed and Intangible Assets - 1</a:t>
                      </a:r>
                    </a:p>
                    <a:p>
                      <a:r>
                        <a:rPr lang="en-ZA" baseline="0" dirty="0">
                          <a:solidFill>
                            <a:schemeClr val="tx1"/>
                          </a:solidFill>
                        </a:rPr>
                        <a:t>Consultation in Progress:  </a:t>
                      </a:r>
                    </a:p>
                    <a:p>
                      <a:pPr marL="285750" indent="-285750">
                        <a:buFont typeface="Arial" panose="020B0604020202020204" pitchFamily="34" charset="0"/>
                        <a:buChar char="•"/>
                      </a:pPr>
                      <a:r>
                        <a:rPr lang="en-ZA" sz="1400" baseline="0" dirty="0">
                          <a:solidFill>
                            <a:schemeClr val="tx1"/>
                          </a:solidFill>
                        </a:rPr>
                        <a:t>Current Assets – 1</a:t>
                      </a:r>
                    </a:p>
                    <a:p>
                      <a:pPr marL="285750" indent="-285750">
                        <a:buFont typeface="Arial" panose="020B0604020202020204" pitchFamily="34" charset="0"/>
                        <a:buChar char="•"/>
                      </a:pPr>
                      <a:r>
                        <a:rPr lang="en-ZA" sz="1400" baseline="0" dirty="0">
                          <a:solidFill>
                            <a:schemeClr val="tx1"/>
                          </a:solidFill>
                        </a:rPr>
                        <a:t>Property Rates – 1</a:t>
                      </a:r>
                    </a:p>
                    <a:p>
                      <a:pPr marL="285750" indent="-285750">
                        <a:buFont typeface="Arial" panose="020B0604020202020204" pitchFamily="34" charset="0"/>
                        <a:buChar char="•"/>
                      </a:pPr>
                      <a:r>
                        <a:rPr lang="en-ZA" sz="1400" baseline="0" dirty="0">
                          <a:solidFill>
                            <a:schemeClr val="tx1"/>
                          </a:solidFill>
                        </a:rPr>
                        <a:t>Trade and Other Receivables – 2</a:t>
                      </a:r>
                    </a:p>
                    <a:p>
                      <a:pPr marL="285750" indent="-285750">
                        <a:buFont typeface="Arial" panose="020B0604020202020204" pitchFamily="34" charset="0"/>
                        <a:buChar char="•"/>
                      </a:pPr>
                      <a:r>
                        <a:rPr lang="en-ZA" sz="1400" baseline="0" dirty="0">
                          <a:solidFill>
                            <a:schemeClr val="tx1"/>
                          </a:solidFill>
                        </a:rPr>
                        <a:t>Non-current Assets – 2</a:t>
                      </a:r>
                    </a:p>
                    <a:p>
                      <a:pPr marL="285750" indent="-285750">
                        <a:buFont typeface="Arial" panose="020B0604020202020204" pitchFamily="34" charset="0"/>
                        <a:buChar char="•"/>
                      </a:pPr>
                      <a:r>
                        <a:rPr lang="en-ZA" sz="1400" baseline="0" dirty="0">
                          <a:solidFill>
                            <a:schemeClr val="tx1"/>
                          </a:solidFill>
                        </a:rPr>
                        <a:t>Fixed and Intangible Assets – 2</a:t>
                      </a:r>
                      <a:endParaRPr lang="en-ZA" dirty="0">
                        <a:solidFill>
                          <a:schemeClr val="tx1"/>
                        </a:solidFill>
                      </a:endParaRPr>
                    </a:p>
                  </a:txBody>
                  <a:tcPr/>
                </a:tc>
                <a:tc>
                  <a:txBody>
                    <a:bodyPr/>
                    <a:lstStyle/>
                    <a:p>
                      <a:r>
                        <a:rPr lang="en-ZA" sz="1600" baseline="0" dirty="0">
                          <a:solidFill>
                            <a:schemeClr val="tx1"/>
                          </a:solidFill>
                        </a:rPr>
                        <a:t>Changes made/queries closed.</a:t>
                      </a:r>
                      <a:endParaRPr lang="en-ZA" sz="1600" dirty="0">
                        <a:solidFill>
                          <a:schemeClr val="tx1"/>
                        </a:solidFill>
                      </a:endParaRP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PSD:</a:t>
                      </a:r>
                    </a:p>
                    <a:p>
                      <a:r>
                        <a:rPr lang="en-ZA" dirty="0">
                          <a:solidFill>
                            <a:schemeClr val="tx1"/>
                          </a:solidFill>
                        </a:rPr>
                        <a:t>Changes</a:t>
                      </a:r>
                      <a:r>
                        <a:rPr lang="en-ZA" baseline="0" dirty="0">
                          <a:solidFill>
                            <a:schemeClr val="tx1"/>
                          </a:solidFill>
                        </a:rPr>
                        <a:t> – comments received.</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1180290">
                <a:tc>
                  <a:txBody>
                    <a:bodyPr/>
                    <a:lstStyle/>
                    <a:p>
                      <a:r>
                        <a:rPr lang="en-ZA" dirty="0">
                          <a:solidFill>
                            <a:schemeClr val="tx1"/>
                          </a:solidFill>
                        </a:rPr>
                        <a:t>Transfers</a:t>
                      </a:r>
                      <a:r>
                        <a:rPr lang="en-ZA" baseline="0" dirty="0">
                          <a:solidFill>
                            <a:schemeClr val="tx1"/>
                          </a:solidFill>
                        </a:rPr>
                        <a:t> and Subsidies</a:t>
                      </a:r>
                      <a:endParaRPr lang="en-ZA" dirty="0">
                        <a:solidFill>
                          <a:schemeClr val="tx1"/>
                        </a:solidFill>
                      </a:endParaRPr>
                    </a:p>
                    <a:p>
                      <a:endParaRPr lang="en-ZA" dirty="0">
                        <a:solidFill>
                          <a:schemeClr val="tx1"/>
                        </a:solidFill>
                      </a:endParaRPr>
                    </a:p>
                  </a:txBody>
                  <a:tcPr/>
                </a:tc>
                <a:tc>
                  <a:txBody>
                    <a:bodyPr/>
                    <a:lstStyle/>
                    <a:p>
                      <a:r>
                        <a:rPr lang="en-ZA" sz="1600" dirty="0">
                          <a:solidFill>
                            <a:schemeClr val="tx1"/>
                          </a:solidFill>
                        </a:rPr>
                        <a:t>See</a:t>
                      </a:r>
                      <a:r>
                        <a:rPr lang="en-ZA" sz="1600" baseline="0" dirty="0">
                          <a:solidFill>
                            <a:schemeClr val="tx1"/>
                          </a:solidFill>
                        </a:rPr>
                        <a:t> note included in Liabilities on Transfers and Subsidies Receivables</a:t>
                      </a:r>
                      <a:endParaRPr lang="en-ZA" sz="16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600" dirty="0">
                        <a:solidFill>
                          <a:schemeClr val="tx1"/>
                        </a:solidFill>
                      </a:endParaRPr>
                    </a:p>
                    <a:p>
                      <a:endParaRPr lang="en-ZA" sz="1600" dirty="0">
                        <a:solidFill>
                          <a:schemeClr val="tx1"/>
                        </a:solidFill>
                      </a:endParaRPr>
                    </a:p>
                  </a:txBody>
                  <a:tcPr/>
                </a:tc>
                <a:extLst>
                  <a:ext uri="{0D108BD9-81ED-4DB2-BD59-A6C34878D82A}">
                    <a16:rowId xmlns:a16="http://schemas.microsoft.com/office/drawing/2014/main" val="2555676630"/>
                  </a:ext>
                </a:extLst>
              </a:tr>
            </a:tbl>
          </a:graphicData>
        </a:graphic>
      </p:graphicFrame>
    </p:spTree>
    <p:extLst>
      <p:ext uri="{BB962C8B-B14F-4D97-AF65-F5344CB8AC3E}">
        <p14:creationId xmlns:p14="http://schemas.microsoft.com/office/powerpoint/2010/main" val="2446346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BACKGROUND  (CONTINUE)</a:t>
            </a:r>
          </a:p>
        </p:txBody>
      </p:sp>
      <p:sp>
        <p:nvSpPr>
          <p:cNvPr id="3" name="Vertical Text Placeholder 2"/>
          <p:cNvSpPr>
            <a:spLocks noGrp="1"/>
          </p:cNvSpPr>
          <p:nvPr>
            <p:ph type="body" orient="vert" idx="1"/>
          </p:nvPr>
        </p:nvSpPr>
        <p:spPr>
          <a:xfrm>
            <a:off x="101228" y="1268760"/>
            <a:ext cx="8763000" cy="4572000"/>
          </a:xfrm>
        </p:spPr>
        <p:txBody>
          <a:bodyPr vert="horz"/>
          <a:lstStyle/>
          <a:p>
            <a:r>
              <a:rPr lang="en-ZA" dirty="0"/>
              <a:t>Financial and Non-financial Information</a:t>
            </a:r>
          </a:p>
          <a:p>
            <a:pPr lvl="1"/>
            <a:r>
              <a:rPr lang="en-ZA" sz="1800" dirty="0"/>
              <a:t>Reporting in the context of mSCOA confined to </a:t>
            </a:r>
            <a:r>
              <a:rPr lang="en-ZA" sz="1800" b="1" dirty="0"/>
              <a:t>financial information</a:t>
            </a:r>
            <a:r>
              <a:rPr lang="en-ZA" sz="1800" dirty="0"/>
              <a:t> and do NOT address non-financial information.</a:t>
            </a:r>
          </a:p>
          <a:p>
            <a:pPr lvl="1"/>
            <a:r>
              <a:rPr lang="en-ZA" sz="1800" dirty="0"/>
              <a:t>Once the financial information stabilised further consideration will be given to non-financial information in improving the </a:t>
            </a:r>
            <a:r>
              <a:rPr lang="en-ZA" sz="1800" b="1" dirty="0"/>
              <a:t>collection and reporting</a:t>
            </a:r>
            <a:r>
              <a:rPr lang="en-ZA" sz="1800" dirty="0"/>
              <a:t> on these important indicators.</a:t>
            </a:r>
          </a:p>
          <a:p>
            <a:pPr lvl="1"/>
            <a:r>
              <a:rPr lang="en-ZA" sz="1800" dirty="0"/>
              <a:t>The design framework inherent to mSCOA considered the reporting outcomes and envisage </a:t>
            </a:r>
            <a:r>
              <a:rPr lang="en-ZA" sz="1800" b="1" dirty="0"/>
              <a:t>improvements to be made to existing reports</a:t>
            </a:r>
            <a:r>
              <a:rPr lang="en-ZA" sz="1800" dirty="0"/>
              <a:t>.</a:t>
            </a:r>
          </a:p>
          <a:p>
            <a:pPr lvl="1"/>
            <a:r>
              <a:rPr lang="en-ZA" sz="1800" b="1" dirty="0"/>
              <a:t>mSCOA tables for release subsequent to the technical review</a:t>
            </a:r>
            <a:r>
              <a:rPr lang="en-ZA" sz="1800" dirty="0"/>
              <a:t> is an important land mark in the project development life cycle.  </a:t>
            </a:r>
          </a:p>
          <a:p>
            <a:pPr lvl="1"/>
            <a:r>
              <a:rPr lang="en-ZA" sz="1800" b="1" dirty="0"/>
              <a:t>Locking down the chart</a:t>
            </a:r>
            <a:r>
              <a:rPr lang="en-ZA" sz="1800" dirty="0"/>
              <a:t>, path the way for </a:t>
            </a:r>
            <a:r>
              <a:rPr lang="en-ZA" sz="1800" b="1" dirty="0"/>
              <a:t>finalising the review, revision and update</a:t>
            </a:r>
            <a:r>
              <a:rPr lang="en-ZA" sz="1800" dirty="0"/>
              <a:t> of the set of reports for Local Government.</a:t>
            </a:r>
          </a:p>
          <a:p>
            <a:pPr lvl="1"/>
            <a:r>
              <a:rPr lang="en-ZA" sz="1800" dirty="0"/>
              <a:t>The </a:t>
            </a:r>
            <a:r>
              <a:rPr lang="en-ZA" sz="1800" b="1" dirty="0"/>
              <a:t>data imports </a:t>
            </a:r>
            <a:r>
              <a:rPr lang="en-ZA" sz="1800" dirty="0"/>
              <a:t>will contain sufficient information to extract these reports.  </a:t>
            </a:r>
          </a:p>
          <a:p>
            <a:pPr lvl="1"/>
            <a:r>
              <a:rPr lang="en-ZA" sz="1800" dirty="0"/>
              <a:t>By no means the </a:t>
            </a:r>
            <a:r>
              <a:rPr lang="en-ZA" sz="1800" b="1" dirty="0"/>
              <a:t>accountability responsibility</a:t>
            </a:r>
            <a:r>
              <a:rPr lang="en-ZA" sz="1800" dirty="0"/>
              <a:t> placed on the local government governance structures will be removed.</a:t>
            </a:r>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4</a:t>
            </a:fld>
            <a:endParaRPr lang="en-US" dirty="0"/>
          </a:p>
        </p:txBody>
      </p:sp>
    </p:spTree>
    <p:extLst>
      <p:ext uri="{BB962C8B-B14F-4D97-AF65-F5344CB8AC3E}">
        <p14:creationId xmlns:p14="http://schemas.microsoft.com/office/powerpoint/2010/main" val="5481061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Assets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16156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Financial</a:t>
                      </a:r>
                      <a:r>
                        <a:rPr lang="en-ZA" b="1" baseline="0" dirty="0">
                          <a:solidFill>
                            <a:schemeClr val="tx1"/>
                          </a:solidFill>
                        </a:rPr>
                        <a:t> Assets</a:t>
                      </a:r>
                      <a:endParaRPr lang="en-ZA" b="1" dirty="0">
                        <a:solidFill>
                          <a:schemeClr val="tx1"/>
                        </a:solidFill>
                      </a:endParaRPr>
                    </a:p>
                  </a:txBody>
                  <a:tcPr/>
                </a:tc>
                <a:tc>
                  <a:txBody>
                    <a:bodyPr/>
                    <a:lstStyle/>
                    <a:p>
                      <a:r>
                        <a:rPr lang="en-ZA" sz="1600" dirty="0">
                          <a:solidFill>
                            <a:schemeClr val="tx1"/>
                          </a:solidFill>
                        </a:rPr>
                        <a:t>Grouped together</a:t>
                      </a:r>
                      <a:r>
                        <a:rPr lang="en-ZA" sz="1600" baseline="0" dirty="0">
                          <a:solidFill>
                            <a:schemeClr val="tx1"/>
                          </a:solidFill>
                        </a:rPr>
                        <a:t>.</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Current</a:t>
                      </a:r>
                      <a:r>
                        <a:rPr lang="en-ZA" b="1" baseline="0" dirty="0">
                          <a:solidFill>
                            <a:schemeClr val="tx1"/>
                          </a:solidFill>
                        </a:rPr>
                        <a:t> Portion of Non-current Receivables</a:t>
                      </a:r>
                      <a:endParaRPr lang="en-ZA" b="1" dirty="0">
                        <a:solidFill>
                          <a:schemeClr val="tx1"/>
                        </a:solidFill>
                      </a:endParaRPr>
                    </a:p>
                  </a:txBody>
                  <a:tcPr/>
                </a:tc>
                <a:tc>
                  <a:txBody>
                    <a:bodyPr/>
                    <a:lstStyle/>
                    <a:p>
                      <a:r>
                        <a:rPr lang="en-ZA" sz="1600" dirty="0">
                          <a:solidFill>
                            <a:schemeClr val="tx1"/>
                          </a:solidFill>
                        </a:rPr>
                        <a:t>Accounts</a:t>
                      </a:r>
                      <a:r>
                        <a:rPr lang="en-ZA" sz="1600" baseline="0" dirty="0">
                          <a:solidFill>
                            <a:schemeClr val="tx1"/>
                          </a:solidFill>
                        </a:rPr>
                        <a:t> added:</a:t>
                      </a:r>
                    </a:p>
                    <a:p>
                      <a:pPr marL="285750" indent="-285750">
                        <a:buFont typeface="Arial" panose="020B0604020202020204" pitchFamily="34" charset="0"/>
                        <a:buChar char="•"/>
                      </a:pPr>
                      <a:r>
                        <a:rPr lang="en-ZA" sz="1600" baseline="0" dirty="0">
                          <a:solidFill>
                            <a:schemeClr val="tx1"/>
                          </a:solidFill>
                        </a:rPr>
                        <a:t>Employee Benefits</a:t>
                      </a:r>
                    </a:p>
                    <a:p>
                      <a:pPr marL="285750" indent="-285750">
                        <a:buFont typeface="Arial" panose="020B0604020202020204" pitchFamily="34" charset="0"/>
                        <a:buChar char="•"/>
                      </a:pPr>
                      <a:r>
                        <a:rPr lang="en-ZA" sz="1600" baseline="0" dirty="0">
                          <a:solidFill>
                            <a:schemeClr val="tx1"/>
                          </a:solidFill>
                        </a:rPr>
                        <a:t>Associates</a:t>
                      </a:r>
                    </a:p>
                    <a:p>
                      <a:pPr marL="285750" indent="-285750">
                        <a:buFont typeface="Arial" panose="020B0604020202020204" pitchFamily="34" charset="0"/>
                        <a:buChar char="•"/>
                      </a:pPr>
                      <a:r>
                        <a:rPr lang="en-ZA" sz="1600" baseline="0" dirty="0">
                          <a:solidFill>
                            <a:schemeClr val="tx1"/>
                          </a:solidFill>
                        </a:rPr>
                        <a:t>Joint Ventures</a:t>
                      </a:r>
                    </a:p>
                    <a:p>
                      <a:pPr marL="285750" indent="-285750">
                        <a:buFont typeface="Arial" panose="020B0604020202020204" pitchFamily="34" charset="0"/>
                        <a:buChar char="•"/>
                      </a:pPr>
                      <a:r>
                        <a:rPr lang="en-ZA" sz="1600" baseline="0" dirty="0">
                          <a:solidFill>
                            <a:schemeClr val="tx1"/>
                          </a:solidFill>
                        </a:rPr>
                        <a:t>Subsidiaries</a:t>
                      </a:r>
                    </a:p>
                    <a:p>
                      <a:pPr marL="285750" indent="-285750">
                        <a:buFont typeface="Arial" panose="020B0604020202020204" pitchFamily="34" charset="0"/>
                        <a:buChar char="•"/>
                      </a:pPr>
                      <a:r>
                        <a:rPr lang="en-ZA" sz="1600" baseline="0" dirty="0">
                          <a:solidFill>
                            <a:schemeClr val="tx1"/>
                          </a:solidFill>
                        </a:rPr>
                        <a:t>Public Organisations</a:t>
                      </a:r>
                    </a:p>
                    <a:p>
                      <a:pPr marL="285750" indent="-285750">
                        <a:buFont typeface="Arial" panose="020B0604020202020204" pitchFamily="34" charset="0"/>
                        <a:buChar char="•"/>
                      </a:pPr>
                      <a:r>
                        <a:rPr lang="en-ZA" sz="1600" baseline="0" dirty="0">
                          <a:solidFill>
                            <a:schemeClr val="tx1"/>
                          </a:solidFill>
                        </a:rPr>
                        <a:t>Operating Lease</a:t>
                      </a:r>
                      <a:endParaRPr lang="en-ZA" sz="1600" dirty="0">
                        <a:solidFill>
                          <a:schemeClr val="tx1"/>
                        </a:solidFill>
                      </a:endParaRPr>
                    </a:p>
                  </a:txBody>
                  <a:tcPr/>
                </a:tc>
                <a:extLst>
                  <a:ext uri="{0D108BD9-81ED-4DB2-BD59-A6C34878D82A}">
                    <a16:rowId xmlns:a16="http://schemas.microsoft.com/office/drawing/2014/main" val="1657018394"/>
                  </a:ext>
                </a:extLst>
              </a:tr>
              <a:tr h="684000">
                <a:tc>
                  <a:txBody>
                    <a:bodyPr/>
                    <a:lstStyle/>
                    <a:p>
                      <a:r>
                        <a:rPr lang="en-ZA" b="1" dirty="0">
                          <a:solidFill>
                            <a:schemeClr val="tx1"/>
                          </a:solidFill>
                        </a:rPr>
                        <a:t>Receivables</a:t>
                      </a:r>
                      <a:r>
                        <a:rPr lang="en-ZA" b="1" baseline="0" dirty="0">
                          <a:solidFill>
                            <a:schemeClr val="tx1"/>
                          </a:solidFill>
                        </a:rPr>
                        <a:t> Non-exchange Transactions</a:t>
                      </a:r>
                      <a:endParaRPr lang="en-ZA" b="1" dirty="0">
                        <a:solidFill>
                          <a:schemeClr val="tx1"/>
                        </a:solidFill>
                      </a:endParaRPr>
                    </a:p>
                  </a:txBody>
                  <a:tcPr/>
                </a:tc>
                <a:tc>
                  <a:txBody>
                    <a:bodyPr/>
                    <a:lstStyle/>
                    <a:p>
                      <a:r>
                        <a:rPr lang="en-ZA" sz="1600" dirty="0">
                          <a:solidFill>
                            <a:schemeClr val="tx1"/>
                          </a:solidFill>
                        </a:rPr>
                        <a:t>Property Rates categories compared to Revenue and updated. </a:t>
                      </a: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Heritage</a:t>
                      </a:r>
                      <a:r>
                        <a:rPr lang="en-ZA" b="1" baseline="0" dirty="0">
                          <a:solidFill>
                            <a:schemeClr val="tx1"/>
                          </a:solidFill>
                        </a:rPr>
                        <a:t> Assets and Property, Plant and Equipment</a:t>
                      </a:r>
                      <a:endParaRPr lang="en-ZA" b="1" dirty="0">
                        <a:solidFill>
                          <a:schemeClr val="tx1"/>
                        </a:solidFill>
                      </a:endParaRPr>
                    </a:p>
                  </a:txBody>
                  <a:tcPr/>
                </a:tc>
                <a:tc>
                  <a:txBody>
                    <a:bodyPr/>
                    <a:lstStyle/>
                    <a:p>
                      <a:r>
                        <a:rPr lang="en-ZA" sz="1600" dirty="0">
                          <a:solidFill>
                            <a:schemeClr val="tx1"/>
                          </a:solidFill>
                        </a:rPr>
                        <a:t>Aligned</a:t>
                      </a:r>
                      <a:r>
                        <a:rPr lang="en-ZA" sz="1600" baseline="0" dirty="0">
                          <a:solidFill>
                            <a:schemeClr val="tx1"/>
                          </a:solidFill>
                        </a:rPr>
                        <a:t> to CIDMS Framework</a:t>
                      </a:r>
                    </a:p>
                    <a:p>
                      <a:r>
                        <a:rPr lang="en-ZA" sz="1600" baseline="0" dirty="0">
                          <a:solidFill>
                            <a:schemeClr val="tx1"/>
                          </a:solidFill>
                        </a:rPr>
                        <a:t>Not all inputs received from ASB and Other Inputs outside of FAQ Considered.  To be considered for Budget Circular Release o mSCOA Updates </a:t>
                      </a:r>
                      <a:endParaRPr lang="en-ZA" sz="1600" dirty="0">
                        <a:solidFill>
                          <a:schemeClr val="tx1"/>
                        </a:solidFill>
                      </a:endParaRPr>
                    </a:p>
                  </a:txBody>
                  <a:tcPr/>
                </a:tc>
                <a:extLst>
                  <a:ext uri="{0D108BD9-81ED-4DB2-BD59-A6C34878D82A}">
                    <a16:rowId xmlns:a16="http://schemas.microsoft.com/office/drawing/2014/main" val="659339372"/>
                  </a:ext>
                </a:extLst>
              </a:tr>
              <a:tr h="648000">
                <a:tc>
                  <a:txBody>
                    <a:bodyPr/>
                    <a:lstStyle/>
                    <a:p>
                      <a:r>
                        <a:rPr lang="en-ZA" b="1" dirty="0">
                          <a:solidFill>
                            <a:schemeClr val="tx1"/>
                          </a:solidFill>
                        </a:rPr>
                        <a:t>Construction Work-in-progress</a:t>
                      </a:r>
                    </a:p>
                  </a:txBody>
                  <a:tcPr/>
                </a:tc>
                <a:tc>
                  <a:txBody>
                    <a:bodyPr/>
                    <a:lstStyle/>
                    <a:p>
                      <a:r>
                        <a:rPr lang="en-ZA" sz="1600" dirty="0">
                          <a:solidFill>
                            <a:schemeClr val="tx1"/>
                          </a:solidFill>
                        </a:rPr>
                        <a:t>Borrowing</a:t>
                      </a:r>
                      <a:r>
                        <a:rPr lang="en-ZA" sz="1600" baseline="0" dirty="0">
                          <a:solidFill>
                            <a:schemeClr val="tx1"/>
                          </a:solidFill>
                        </a:rPr>
                        <a:t> Cost Added</a:t>
                      </a:r>
                      <a:endParaRPr lang="en-ZA" sz="1600" dirty="0">
                        <a:solidFill>
                          <a:schemeClr val="tx1"/>
                        </a:solidFill>
                      </a:endParaRPr>
                    </a:p>
                  </a:txBody>
                  <a:tcPr/>
                </a:tc>
                <a:extLst>
                  <a:ext uri="{0D108BD9-81ED-4DB2-BD59-A6C34878D82A}">
                    <a16:rowId xmlns:a16="http://schemas.microsoft.com/office/drawing/2014/main" val="1545387343"/>
                  </a:ext>
                </a:extLst>
              </a:tr>
            </a:tbl>
          </a:graphicData>
        </a:graphic>
      </p:graphicFrame>
    </p:spTree>
    <p:extLst>
      <p:ext uri="{BB962C8B-B14F-4D97-AF65-F5344CB8AC3E}">
        <p14:creationId xmlns:p14="http://schemas.microsoft.com/office/powerpoint/2010/main" val="1589658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Net Assets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03868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Terminology</a:t>
                      </a:r>
                      <a:r>
                        <a:rPr lang="en-ZA" sz="1600" baseline="0" dirty="0">
                          <a:solidFill>
                            <a:schemeClr val="tx1"/>
                          </a:solidFill>
                        </a:rPr>
                        <a:t> Change:  Non-controlling Interest</a:t>
                      </a:r>
                    </a:p>
                    <a:p>
                      <a:r>
                        <a:rPr lang="en-ZA" sz="1600" baseline="0" dirty="0">
                          <a:solidFill>
                            <a:schemeClr val="tx1"/>
                          </a:solidFill>
                        </a:rPr>
                        <a:t>Definition Change:  Revaluation Reserve</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1657018394"/>
                  </a:ext>
                </a:extLst>
              </a:tr>
              <a:tr h="1476000">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None</a:t>
                      </a:r>
                    </a:p>
                    <a:p>
                      <a:r>
                        <a:rPr lang="en-ZA" baseline="0" dirty="0">
                          <a:solidFill>
                            <a:schemeClr val="tx1"/>
                          </a:solidFill>
                        </a:rPr>
                        <a:t>Consultation in Progress:  </a:t>
                      </a:r>
                    </a:p>
                    <a:p>
                      <a:pPr marL="285750" indent="-285750">
                        <a:buFont typeface="Arial" panose="020B0604020202020204" pitchFamily="34" charset="0"/>
                        <a:buChar char="•"/>
                      </a:pPr>
                      <a:r>
                        <a:rPr lang="en-ZA" sz="1400" baseline="0" dirty="0">
                          <a:solidFill>
                            <a:schemeClr val="tx1"/>
                          </a:solidFill>
                        </a:rPr>
                        <a:t>Reserves and Funds - 1</a:t>
                      </a:r>
                      <a:endParaRPr lang="en-ZA" dirty="0">
                        <a:solidFill>
                          <a:schemeClr val="tx1"/>
                        </a:solidFill>
                      </a:endParaRPr>
                    </a:p>
                  </a:txBody>
                  <a:tcPr/>
                </a:tc>
                <a:tc>
                  <a:txBody>
                    <a:bodyPr/>
                    <a:lstStyle/>
                    <a:p>
                      <a:r>
                        <a:rPr lang="en-ZA" sz="1600" baseline="0" dirty="0">
                          <a:solidFill>
                            <a:schemeClr val="tx1"/>
                          </a:solidFill>
                        </a:rPr>
                        <a:t>Change made/queries closed.</a:t>
                      </a:r>
                      <a:endParaRPr lang="en-ZA" sz="1600" dirty="0">
                        <a:solidFill>
                          <a:schemeClr val="tx1"/>
                        </a:solidFill>
                      </a:endParaRP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PSD:</a:t>
                      </a:r>
                    </a:p>
                    <a:p>
                      <a:r>
                        <a:rPr lang="en-ZA" dirty="0">
                          <a:solidFill>
                            <a:schemeClr val="tx1"/>
                          </a:solidFill>
                        </a:rPr>
                        <a:t>Changes</a:t>
                      </a:r>
                      <a:r>
                        <a:rPr lang="en-ZA" baseline="0" dirty="0">
                          <a:solidFill>
                            <a:schemeClr val="tx1"/>
                          </a:solidFill>
                        </a:rPr>
                        <a:t> – comments received.</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792000">
                <a:tc>
                  <a:txBody>
                    <a:bodyPr/>
                    <a:lstStyle/>
                    <a:p>
                      <a:r>
                        <a:rPr lang="en-ZA" dirty="0">
                          <a:solidFill>
                            <a:schemeClr val="tx1"/>
                          </a:solidFill>
                        </a:rPr>
                        <a:t>Transfers</a:t>
                      </a:r>
                      <a:r>
                        <a:rPr lang="en-ZA" baseline="0" dirty="0">
                          <a:solidFill>
                            <a:schemeClr val="tx1"/>
                          </a:solidFill>
                        </a:rPr>
                        <a:t> and Subsidies</a:t>
                      </a:r>
                    </a:p>
                    <a:p>
                      <a:r>
                        <a:rPr lang="en-ZA" baseline="0" dirty="0">
                          <a:solidFill>
                            <a:schemeClr val="tx1"/>
                          </a:solidFill>
                        </a:rPr>
                        <a:t>Movement on Balances</a:t>
                      </a:r>
                      <a:endParaRPr lang="en-ZA" dirty="0">
                        <a:solidFill>
                          <a:schemeClr val="tx1"/>
                        </a:solidFill>
                      </a:endParaRPr>
                    </a:p>
                  </a:txBody>
                  <a:tcPr/>
                </a:tc>
                <a:tc>
                  <a:txBody>
                    <a:bodyPr/>
                    <a:lstStyle/>
                    <a:p>
                      <a:r>
                        <a:rPr lang="en-ZA" sz="1600" dirty="0">
                          <a:solidFill>
                            <a:schemeClr val="tx1"/>
                          </a:solidFill>
                        </a:rPr>
                        <a:t>Not</a:t>
                      </a:r>
                      <a:r>
                        <a:rPr lang="en-ZA" sz="1600" baseline="0" dirty="0">
                          <a:solidFill>
                            <a:schemeClr val="tx1"/>
                          </a:solidFill>
                        </a:rPr>
                        <a:t> applicable</a:t>
                      </a:r>
                    </a:p>
                    <a:p>
                      <a:pPr marL="0" marR="0" indent="0" algn="l" defTabSz="914400" rtl="0" eaLnBrk="1" fontAlgn="auto" latinLnBrk="0" hangingPunct="1">
                        <a:lnSpc>
                          <a:spcPct val="100000"/>
                        </a:lnSpc>
                        <a:spcBef>
                          <a:spcPts val="0"/>
                        </a:spcBef>
                        <a:spcAft>
                          <a:spcPts val="0"/>
                        </a:spcAft>
                        <a:buClrTx/>
                        <a:buSzTx/>
                        <a:buFontTx/>
                        <a:buNone/>
                        <a:tabLst/>
                        <a:defRPr/>
                      </a:pPr>
                      <a:r>
                        <a:rPr lang="en-ZA" sz="1600" baseline="0" dirty="0">
                          <a:solidFill>
                            <a:schemeClr val="tx1"/>
                          </a:solidFill>
                        </a:rPr>
                        <a:t>Exist in this table</a:t>
                      </a:r>
                      <a:endParaRPr lang="en-ZA" sz="1600" dirty="0">
                        <a:solidFill>
                          <a:schemeClr val="tx1"/>
                        </a:solidFill>
                      </a:endParaRPr>
                    </a:p>
                    <a:p>
                      <a:endParaRPr lang="en-ZA" sz="1600" dirty="0">
                        <a:solidFill>
                          <a:schemeClr val="tx1"/>
                        </a:solidFill>
                      </a:endParaRPr>
                    </a:p>
                  </a:txBody>
                  <a:tcPr/>
                </a:tc>
                <a:extLst>
                  <a:ext uri="{0D108BD9-81ED-4DB2-BD59-A6C34878D82A}">
                    <a16:rowId xmlns:a16="http://schemas.microsoft.com/office/drawing/2014/main" val="2555676630"/>
                  </a:ext>
                </a:extLst>
              </a:tr>
              <a:tr h="792000">
                <a:tc>
                  <a:txBody>
                    <a:bodyPr/>
                    <a:lstStyle/>
                    <a:p>
                      <a:r>
                        <a:rPr lang="en-ZA" b="1" dirty="0">
                          <a:solidFill>
                            <a:schemeClr val="tx1"/>
                          </a:solidFill>
                        </a:rPr>
                        <a:t>OTHER CHANGES:</a:t>
                      </a:r>
                    </a:p>
                  </a:txBody>
                  <a:tcPr/>
                </a:tc>
                <a:tc>
                  <a:txBody>
                    <a:bodyPr/>
                    <a:lstStyle/>
                    <a:p>
                      <a:r>
                        <a:rPr lang="en-ZA" sz="1600" dirty="0">
                          <a:solidFill>
                            <a:schemeClr val="tx1"/>
                          </a:solidFill>
                        </a:rPr>
                        <a:t>Added</a:t>
                      </a:r>
                      <a:r>
                        <a:rPr lang="en-ZA" sz="1600" baseline="0" dirty="0">
                          <a:solidFill>
                            <a:schemeClr val="tx1"/>
                          </a:solidFill>
                        </a:rPr>
                        <a:t> – Investment in Associate</a:t>
                      </a:r>
                      <a:endParaRPr lang="en-ZA" sz="1600" dirty="0">
                        <a:solidFill>
                          <a:schemeClr val="tx1"/>
                        </a:solidFill>
                      </a:endParaRPr>
                    </a:p>
                  </a:txBody>
                  <a:tcPr/>
                </a:tc>
                <a:extLst>
                  <a:ext uri="{0D108BD9-81ED-4DB2-BD59-A6C34878D82A}">
                    <a16:rowId xmlns:a16="http://schemas.microsoft.com/office/drawing/2014/main" val="1011366277"/>
                  </a:ext>
                </a:extLst>
              </a:tr>
            </a:tbl>
          </a:graphicData>
        </a:graphic>
      </p:graphicFrame>
    </p:spTree>
    <p:extLst>
      <p:ext uri="{BB962C8B-B14F-4D97-AF65-F5344CB8AC3E}">
        <p14:creationId xmlns:p14="http://schemas.microsoft.com/office/powerpoint/2010/main" val="3658405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Revenue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600156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Comments</a:t>
                      </a:r>
                      <a:r>
                        <a:rPr lang="en-ZA" sz="1600" baseline="0" dirty="0">
                          <a:solidFill>
                            <a:schemeClr val="tx1"/>
                          </a:solidFill>
                        </a:rPr>
                        <a:t> received after finalising the table</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Rental</a:t>
                      </a:r>
                      <a:r>
                        <a:rPr lang="en-ZA" sz="1600" baseline="0" dirty="0">
                          <a:solidFill>
                            <a:schemeClr val="tx1"/>
                          </a:solidFill>
                        </a:rPr>
                        <a:t> of Facilities</a:t>
                      </a:r>
                      <a:endParaRPr lang="en-ZA" sz="1600" dirty="0">
                        <a:solidFill>
                          <a:schemeClr val="tx1"/>
                        </a:solidFill>
                      </a:endParaRPr>
                    </a:p>
                  </a:txBody>
                  <a:tcPr/>
                </a:tc>
                <a:extLst>
                  <a:ext uri="{0D108BD9-81ED-4DB2-BD59-A6C34878D82A}">
                    <a16:rowId xmlns:a16="http://schemas.microsoft.com/office/drawing/2014/main" val="1657018394"/>
                  </a:ext>
                </a:extLst>
              </a:tr>
              <a:tr h="2178997">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Agency Services – 1</a:t>
                      </a:r>
                    </a:p>
                    <a:p>
                      <a:pPr marL="285750" indent="-285750">
                        <a:buFont typeface="Arial" panose="020B0604020202020204" pitchFamily="34" charset="0"/>
                        <a:buChar char="•"/>
                      </a:pPr>
                      <a:r>
                        <a:rPr lang="en-ZA" sz="1400" baseline="0" dirty="0">
                          <a:solidFill>
                            <a:schemeClr val="tx1"/>
                          </a:solidFill>
                        </a:rPr>
                        <a:t>Exchange Revenue – 2</a:t>
                      </a:r>
                    </a:p>
                    <a:p>
                      <a:pPr marL="285750" indent="-285750">
                        <a:buFont typeface="Arial" panose="020B0604020202020204" pitchFamily="34" charset="0"/>
                        <a:buChar char="•"/>
                      </a:pPr>
                      <a:r>
                        <a:rPr lang="en-ZA" sz="1400" baseline="0" dirty="0">
                          <a:solidFill>
                            <a:schemeClr val="tx1"/>
                          </a:solidFill>
                        </a:rPr>
                        <a:t>Contra Accounts – 2</a:t>
                      </a:r>
                    </a:p>
                    <a:p>
                      <a:pPr marL="285750" indent="-285750">
                        <a:buFont typeface="Arial" panose="020B0604020202020204" pitchFamily="34" charset="0"/>
                        <a:buChar char="•"/>
                      </a:pPr>
                      <a:r>
                        <a:rPr lang="en-ZA" sz="1400" baseline="0" dirty="0">
                          <a:solidFill>
                            <a:schemeClr val="tx1"/>
                          </a:solidFill>
                        </a:rPr>
                        <a:t>Revenue – 4</a:t>
                      </a:r>
                    </a:p>
                    <a:p>
                      <a:pPr marL="285750" indent="-285750">
                        <a:buFont typeface="Arial" panose="020B0604020202020204" pitchFamily="34" charset="0"/>
                        <a:buChar char="•"/>
                      </a:pPr>
                      <a:r>
                        <a:rPr lang="en-ZA" sz="1400" baseline="0" dirty="0">
                          <a:solidFill>
                            <a:schemeClr val="tx1"/>
                          </a:solidFill>
                        </a:rPr>
                        <a:t>Interest, Dividend and Rent on Land – 1</a:t>
                      </a:r>
                    </a:p>
                    <a:p>
                      <a:pPr marL="285750" indent="-285750">
                        <a:buFont typeface="Arial" panose="020B0604020202020204" pitchFamily="34" charset="0"/>
                        <a:buChar char="•"/>
                      </a:pPr>
                      <a:r>
                        <a:rPr lang="en-ZA" sz="1400" baseline="0" dirty="0">
                          <a:solidFill>
                            <a:schemeClr val="tx1"/>
                          </a:solidFill>
                        </a:rPr>
                        <a:t>Fire Services – 1</a:t>
                      </a:r>
                    </a:p>
                    <a:p>
                      <a:pPr marL="285750" indent="-285750">
                        <a:buFont typeface="Arial" panose="020B0604020202020204" pitchFamily="34" charset="0"/>
                        <a:buChar char="•"/>
                      </a:pPr>
                      <a:r>
                        <a:rPr lang="en-ZA" sz="1400" baseline="0" dirty="0">
                          <a:solidFill>
                            <a:schemeClr val="tx1"/>
                          </a:solidFill>
                        </a:rPr>
                        <a:t>Fines and Penalties - 1</a:t>
                      </a:r>
                    </a:p>
                    <a:p>
                      <a:r>
                        <a:rPr lang="en-ZA" baseline="0" dirty="0">
                          <a:solidFill>
                            <a:schemeClr val="tx1"/>
                          </a:solidFill>
                        </a:rPr>
                        <a:t>Consultation in Progress:  </a:t>
                      </a:r>
                    </a:p>
                    <a:p>
                      <a:pPr marL="285750" indent="-285750">
                        <a:buFont typeface="Arial" panose="020B0604020202020204" pitchFamily="34" charset="0"/>
                        <a:buChar char="•"/>
                      </a:pPr>
                      <a:r>
                        <a:rPr lang="en-ZA" sz="1400" baseline="0" dirty="0">
                          <a:solidFill>
                            <a:schemeClr val="tx1"/>
                          </a:solidFill>
                        </a:rPr>
                        <a:t>Revenue – 3</a:t>
                      </a:r>
                    </a:p>
                    <a:p>
                      <a:pPr marL="285750" indent="-285750">
                        <a:buFont typeface="Arial" panose="020B0604020202020204" pitchFamily="34" charset="0"/>
                        <a:buChar char="•"/>
                      </a:pPr>
                      <a:r>
                        <a:rPr lang="en-ZA" sz="1400" baseline="0" dirty="0">
                          <a:solidFill>
                            <a:schemeClr val="tx1"/>
                          </a:solidFill>
                        </a:rPr>
                        <a:t>Sale off Goods and Rendering of Services – 1</a:t>
                      </a:r>
                    </a:p>
                    <a:p>
                      <a:pPr marL="285750" indent="-285750">
                        <a:buFont typeface="Arial" panose="020B0604020202020204" pitchFamily="34" charset="0"/>
                        <a:buChar char="•"/>
                      </a:pPr>
                      <a:r>
                        <a:rPr lang="en-ZA" sz="1400" baseline="0" dirty="0">
                          <a:solidFill>
                            <a:schemeClr val="tx1"/>
                          </a:solidFill>
                        </a:rPr>
                        <a:t>Service Charges – 1</a:t>
                      </a:r>
                    </a:p>
                    <a:p>
                      <a:pPr marL="285750" indent="-285750">
                        <a:buFont typeface="Arial" panose="020B0604020202020204" pitchFamily="34" charset="0"/>
                        <a:buChar char="•"/>
                      </a:pPr>
                      <a:r>
                        <a:rPr lang="en-ZA" sz="1400" baseline="0" dirty="0">
                          <a:solidFill>
                            <a:schemeClr val="tx1"/>
                          </a:solidFill>
                        </a:rPr>
                        <a:t>Agency Services – 2</a:t>
                      </a:r>
                      <a:endParaRPr lang="en-ZA" dirty="0">
                        <a:solidFill>
                          <a:schemeClr val="tx1"/>
                        </a:solidFill>
                      </a:endParaRPr>
                    </a:p>
                  </a:txBody>
                  <a:tcPr/>
                </a:tc>
                <a:tc>
                  <a:txBody>
                    <a:bodyPr/>
                    <a:lstStyle/>
                    <a:p>
                      <a:r>
                        <a:rPr lang="en-ZA" sz="1600" baseline="0" dirty="0">
                          <a:solidFill>
                            <a:schemeClr val="tx1"/>
                          </a:solidFill>
                        </a:rPr>
                        <a:t>All queries completed.</a:t>
                      </a:r>
                      <a:endParaRPr lang="en-ZA" sz="1600" dirty="0">
                        <a:solidFill>
                          <a:schemeClr val="tx1"/>
                        </a:solidFill>
                      </a:endParaRP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PSD:</a:t>
                      </a:r>
                    </a:p>
                    <a:p>
                      <a:r>
                        <a:rPr lang="en-ZA" dirty="0">
                          <a:solidFill>
                            <a:schemeClr val="tx1"/>
                          </a:solidFill>
                        </a:rPr>
                        <a:t>Changes</a:t>
                      </a:r>
                      <a:r>
                        <a:rPr lang="en-ZA" baseline="0" dirty="0">
                          <a:solidFill>
                            <a:schemeClr val="tx1"/>
                          </a:solidFill>
                        </a:rPr>
                        <a:t> – comments received.</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324000">
                <a:tc>
                  <a:txBody>
                    <a:bodyPr/>
                    <a:lstStyle/>
                    <a:p>
                      <a:r>
                        <a:rPr lang="en-ZA" b="1" dirty="0">
                          <a:solidFill>
                            <a:schemeClr val="tx1"/>
                          </a:solidFill>
                        </a:rPr>
                        <a:t>TRANSFERS</a:t>
                      </a:r>
                      <a:r>
                        <a:rPr lang="en-ZA" b="1" baseline="0" dirty="0">
                          <a:solidFill>
                            <a:schemeClr val="tx1"/>
                          </a:solidFill>
                        </a:rPr>
                        <a:t> AND SUBSIDIES</a:t>
                      </a:r>
                      <a:endParaRPr lang="en-ZA" b="1" dirty="0">
                        <a:solidFill>
                          <a:schemeClr val="tx1"/>
                        </a:solidFill>
                      </a:endParaRPr>
                    </a:p>
                  </a:txBody>
                  <a:tcPr/>
                </a:tc>
                <a:tc>
                  <a:txBody>
                    <a:bodyPr/>
                    <a:lstStyle/>
                    <a:p>
                      <a:r>
                        <a:rPr lang="en-ZA" sz="1600" dirty="0">
                          <a:solidFill>
                            <a:schemeClr val="tx1"/>
                          </a:solidFill>
                        </a:rPr>
                        <a:t>Completed</a:t>
                      </a:r>
                    </a:p>
                  </a:txBody>
                  <a:tcPr/>
                </a:tc>
                <a:extLst>
                  <a:ext uri="{0D108BD9-81ED-4DB2-BD59-A6C34878D82A}">
                    <a16:rowId xmlns:a16="http://schemas.microsoft.com/office/drawing/2014/main" val="2555676630"/>
                  </a:ext>
                </a:extLst>
              </a:tr>
              <a:tr h="324000">
                <a:tc>
                  <a:txBody>
                    <a:bodyPr/>
                    <a:lstStyle/>
                    <a:p>
                      <a:r>
                        <a:rPr lang="en-ZA" b="1" dirty="0">
                          <a:solidFill>
                            <a:schemeClr val="tx1"/>
                          </a:solidFill>
                        </a:rPr>
                        <a:t>NERSA:</a:t>
                      </a:r>
                    </a:p>
                    <a:p>
                      <a:endParaRPr lang="en-ZA" dirty="0">
                        <a:solidFill>
                          <a:schemeClr val="tx1"/>
                        </a:solidFill>
                      </a:endParaRPr>
                    </a:p>
                  </a:txBody>
                  <a:tcPr/>
                </a:tc>
                <a:tc>
                  <a:txBody>
                    <a:bodyPr/>
                    <a:lstStyle/>
                    <a:p>
                      <a:r>
                        <a:rPr lang="en-ZA" sz="1600" dirty="0">
                          <a:solidFill>
                            <a:schemeClr val="tx1"/>
                          </a:solidFill>
                        </a:rPr>
                        <a:t>Changes to be made - improvement</a:t>
                      </a:r>
                    </a:p>
                  </a:txBody>
                  <a:tcPr/>
                </a:tc>
                <a:extLst>
                  <a:ext uri="{0D108BD9-81ED-4DB2-BD59-A6C34878D82A}">
                    <a16:rowId xmlns:a16="http://schemas.microsoft.com/office/drawing/2014/main" val="3803642208"/>
                  </a:ext>
                </a:extLst>
              </a:tr>
            </a:tbl>
          </a:graphicData>
        </a:graphic>
      </p:graphicFrame>
    </p:spTree>
    <p:extLst>
      <p:ext uri="{BB962C8B-B14F-4D97-AF65-F5344CB8AC3E}">
        <p14:creationId xmlns:p14="http://schemas.microsoft.com/office/powerpoint/2010/main" val="7675373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Revenue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239700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Definitions</a:t>
                      </a:r>
                      <a:r>
                        <a:rPr lang="en-ZA" b="1" baseline="0" dirty="0">
                          <a:solidFill>
                            <a:schemeClr val="tx1"/>
                          </a:solidFill>
                        </a:rPr>
                        <a:t> changed for:</a:t>
                      </a:r>
                      <a:endParaRPr lang="en-ZA" b="1" dirty="0">
                        <a:solidFill>
                          <a:schemeClr val="tx1"/>
                        </a:solidFill>
                      </a:endParaRPr>
                    </a:p>
                  </a:txBody>
                  <a:tcPr/>
                </a:tc>
                <a:tc>
                  <a:txBody>
                    <a:bodyPr/>
                    <a:lstStyle/>
                    <a:p>
                      <a:r>
                        <a:rPr lang="en-ZA" sz="1600" dirty="0">
                          <a:solidFill>
                            <a:schemeClr val="tx1"/>
                          </a:solidFill>
                        </a:rPr>
                        <a:t>Agency</a:t>
                      </a:r>
                      <a:r>
                        <a:rPr lang="en-ZA" sz="1600" baseline="0" dirty="0">
                          <a:solidFill>
                            <a:schemeClr val="tx1"/>
                          </a:solidFill>
                        </a:rPr>
                        <a:t> Services</a:t>
                      </a:r>
                    </a:p>
                    <a:p>
                      <a:r>
                        <a:rPr lang="en-ZA" sz="1600" baseline="0" dirty="0">
                          <a:solidFill>
                            <a:schemeClr val="tx1"/>
                          </a:solidFill>
                        </a:rPr>
                        <a:t>Receivables Housing</a:t>
                      </a:r>
                    </a:p>
                    <a:p>
                      <a:r>
                        <a:rPr lang="en-ZA" sz="1600" baseline="0" dirty="0">
                          <a:solidFill>
                            <a:schemeClr val="tx1"/>
                          </a:solidFill>
                        </a:rPr>
                        <a:t>Inspection Fees</a:t>
                      </a:r>
                    </a:p>
                    <a:p>
                      <a:r>
                        <a:rPr lang="en-ZA" sz="1600" baseline="0" dirty="0">
                          <a:solidFill>
                            <a:schemeClr val="tx1"/>
                          </a:solidFill>
                        </a:rPr>
                        <a:t>Animal Housing</a:t>
                      </a:r>
                    </a:p>
                    <a:p>
                      <a:r>
                        <a:rPr lang="en-ZA" sz="1600" baseline="0" dirty="0">
                          <a:solidFill>
                            <a:schemeClr val="tx1"/>
                          </a:solidFill>
                        </a:rPr>
                        <a:t>Facilities</a:t>
                      </a:r>
                    </a:p>
                    <a:p>
                      <a:r>
                        <a:rPr lang="en-ZA" sz="1600" baseline="0" dirty="0">
                          <a:solidFill>
                            <a:schemeClr val="tx1"/>
                          </a:solidFill>
                        </a:rPr>
                        <a:t>Health Services</a:t>
                      </a:r>
                    </a:p>
                    <a:p>
                      <a:r>
                        <a:rPr lang="en-ZA" sz="1600" baseline="0" dirty="0">
                          <a:solidFill>
                            <a:schemeClr val="tx1"/>
                          </a:solidFill>
                        </a:rPr>
                        <a:t>Penalties</a:t>
                      </a:r>
                    </a:p>
                    <a:p>
                      <a:r>
                        <a:rPr lang="en-ZA" sz="1600" baseline="0" dirty="0">
                          <a:solidFill>
                            <a:schemeClr val="tx1"/>
                          </a:solidFill>
                        </a:rPr>
                        <a:t>Transfers and Subsidies</a:t>
                      </a:r>
                      <a:endParaRPr lang="en-ZA" sz="1600" dirty="0">
                        <a:solidFill>
                          <a:schemeClr val="tx1"/>
                        </a:solidFill>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36033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Expenditure</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584494"/>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Comments</a:t>
                      </a:r>
                      <a:r>
                        <a:rPr lang="en-ZA" sz="1600" baseline="0" dirty="0">
                          <a:solidFill>
                            <a:schemeClr val="tx1"/>
                          </a:solidFill>
                        </a:rPr>
                        <a:t> on Expenditure related to PSD and changes already made.</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Depreciation</a:t>
                      </a:r>
                      <a:r>
                        <a:rPr lang="en-ZA" sz="1600" baseline="0" dirty="0">
                          <a:solidFill>
                            <a:schemeClr val="tx1"/>
                          </a:solidFill>
                        </a:rPr>
                        <a:t> and Amortisation / Operating Leases changes to align to CIDMS Classification</a:t>
                      </a:r>
                      <a:endParaRPr lang="en-ZA" sz="1600" dirty="0">
                        <a:solidFill>
                          <a:schemeClr val="tx1"/>
                        </a:solidFill>
                      </a:endParaRPr>
                    </a:p>
                  </a:txBody>
                  <a:tcPr/>
                </a:tc>
                <a:extLst>
                  <a:ext uri="{0D108BD9-81ED-4DB2-BD59-A6C34878D82A}">
                    <a16:rowId xmlns:a16="http://schemas.microsoft.com/office/drawing/2014/main" val="1657018394"/>
                  </a:ext>
                </a:extLst>
              </a:tr>
              <a:tr h="2178997">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Expenditure – 4</a:t>
                      </a:r>
                    </a:p>
                    <a:p>
                      <a:pPr marL="285750" indent="-285750">
                        <a:buFont typeface="Arial" panose="020B0604020202020204" pitchFamily="34" charset="0"/>
                        <a:buChar char="•"/>
                      </a:pPr>
                      <a:r>
                        <a:rPr lang="en-ZA" sz="1400" baseline="0" dirty="0">
                          <a:solidFill>
                            <a:schemeClr val="tx1"/>
                          </a:solidFill>
                        </a:rPr>
                        <a:t>Contracted Services – 4</a:t>
                      </a:r>
                    </a:p>
                    <a:p>
                      <a:pPr marL="285750" indent="-285750">
                        <a:buFont typeface="Arial" panose="020B0604020202020204" pitchFamily="34" charset="0"/>
                        <a:buChar char="•"/>
                      </a:pPr>
                      <a:r>
                        <a:rPr lang="en-ZA" sz="1400" baseline="0" dirty="0">
                          <a:solidFill>
                            <a:schemeClr val="tx1"/>
                          </a:solidFill>
                        </a:rPr>
                        <a:t>Operational - 9</a:t>
                      </a:r>
                    </a:p>
                    <a:p>
                      <a:r>
                        <a:rPr lang="en-ZA" baseline="0" dirty="0">
                          <a:solidFill>
                            <a:schemeClr val="tx1"/>
                          </a:solidFill>
                        </a:rPr>
                        <a:t>Consultation in Progress:  </a:t>
                      </a:r>
                    </a:p>
                    <a:p>
                      <a:pPr marL="285750" indent="-285750">
                        <a:buFont typeface="Arial" panose="020B0604020202020204" pitchFamily="34" charset="0"/>
                        <a:buChar char="•"/>
                      </a:pPr>
                      <a:r>
                        <a:rPr lang="en-ZA" sz="1400" baseline="0" dirty="0">
                          <a:solidFill>
                            <a:schemeClr val="tx1"/>
                          </a:solidFill>
                        </a:rPr>
                        <a:t>Expenditure – 8</a:t>
                      </a:r>
                    </a:p>
                    <a:p>
                      <a:pPr marL="285750" indent="-285750">
                        <a:buFont typeface="Arial" panose="020B0604020202020204" pitchFamily="34" charset="0"/>
                        <a:buChar char="•"/>
                      </a:pPr>
                      <a:r>
                        <a:rPr lang="en-ZA" sz="1400" baseline="0" dirty="0">
                          <a:solidFill>
                            <a:schemeClr val="tx1"/>
                          </a:solidFill>
                        </a:rPr>
                        <a:t>Inventory – 1</a:t>
                      </a:r>
                    </a:p>
                    <a:p>
                      <a:pPr marL="285750" indent="-285750">
                        <a:buFont typeface="Arial" panose="020B0604020202020204" pitchFamily="34" charset="0"/>
                        <a:buChar char="•"/>
                      </a:pPr>
                      <a:r>
                        <a:rPr lang="en-ZA" sz="1400" baseline="0" dirty="0">
                          <a:solidFill>
                            <a:schemeClr val="tx1"/>
                          </a:solidFill>
                        </a:rPr>
                        <a:t>Contribution to Provisions – 8 </a:t>
                      </a:r>
                      <a:endParaRPr lang="en-ZA" dirty="0">
                        <a:solidFill>
                          <a:schemeClr val="tx1"/>
                        </a:solidFill>
                      </a:endParaRPr>
                    </a:p>
                  </a:txBody>
                  <a:tcPr/>
                </a:tc>
                <a:tc>
                  <a:txBody>
                    <a:bodyPr/>
                    <a:lstStyle/>
                    <a:p>
                      <a:r>
                        <a:rPr lang="en-ZA" sz="1600" baseline="0" dirty="0">
                          <a:solidFill>
                            <a:schemeClr val="tx1"/>
                          </a:solidFill>
                        </a:rPr>
                        <a:t>Queries completed and updates made where necessary to mSCOA Table.</a:t>
                      </a:r>
                      <a:endParaRPr lang="en-ZA" sz="1600" dirty="0">
                        <a:solidFill>
                          <a:schemeClr val="tx1"/>
                        </a:solidFill>
                      </a:endParaRP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PSD:</a:t>
                      </a:r>
                    </a:p>
                    <a:p>
                      <a:r>
                        <a:rPr lang="en-ZA" dirty="0">
                          <a:solidFill>
                            <a:schemeClr val="tx1"/>
                          </a:solidFill>
                        </a:rPr>
                        <a:t>Changes</a:t>
                      </a:r>
                      <a:r>
                        <a:rPr lang="en-ZA" baseline="0" dirty="0">
                          <a:solidFill>
                            <a:schemeClr val="tx1"/>
                          </a:solidFill>
                        </a:rPr>
                        <a:t> – comments received.</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588773">
                <a:tc>
                  <a:txBody>
                    <a:bodyPr/>
                    <a:lstStyle/>
                    <a:p>
                      <a:r>
                        <a:rPr lang="en-ZA" dirty="0">
                          <a:solidFill>
                            <a:schemeClr val="tx1"/>
                          </a:solidFill>
                        </a:rPr>
                        <a:t>Transfers</a:t>
                      </a:r>
                      <a:r>
                        <a:rPr lang="en-ZA" baseline="0" dirty="0">
                          <a:solidFill>
                            <a:schemeClr val="tx1"/>
                          </a:solidFill>
                        </a:rPr>
                        <a:t> and Subsidies</a:t>
                      </a:r>
                      <a:endParaRPr lang="en-ZA" dirty="0">
                        <a:solidFill>
                          <a:schemeClr val="tx1"/>
                        </a:solidFill>
                      </a:endParaRPr>
                    </a:p>
                  </a:txBody>
                  <a:tcPr/>
                </a:tc>
                <a:tc>
                  <a:txBody>
                    <a:bodyPr/>
                    <a:lstStyle/>
                    <a:p>
                      <a:r>
                        <a:rPr lang="en-ZA" sz="1600" dirty="0">
                          <a:solidFill>
                            <a:schemeClr val="tx1"/>
                          </a:solidFill>
                        </a:rPr>
                        <a:t>Completed</a:t>
                      </a:r>
                    </a:p>
                  </a:txBody>
                  <a:tcPr/>
                </a:tc>
                <a:extLst>
                  <a:ext uri="{0D108BD9-81ED-4DB2-BD59-A6C34878D82A}">
                    <a16:rowId xmlns:a16="http://schemas.microsoft.com/office/drawing/2014/main" val="2555676630"/>
                  </a:ext>
                </a:extLst>
              </a:tr>
              <a:tr h="324000">
                <a:tc>
                  <a:txBody>
                    <a:bodyPr/>
                    <a:lstStyle/>
                    <a:p>
                      <a:r>
                        <a:rPr lang="en-ZA" b="1" dirty="0">
                          <a:solidFill>
                            <a:schemeClr val="tx1"/>
                          </a:solidFill>
                        </a:rPr>
                        <a:t>NERSA:</a:t>
                      </a:r>
                    </a:p>
                    <a:p>
                      <a:endParaRPr lang="en-ZA" dirty="0">
                        <a:solidFill>
                          <a:schemeClr val="tx1"/>
                        </a:solidFill>
                      </a:endParaRP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3803642208"/>
                  </a:ext>
                </a:extLst>
              </a:tr>
            </a:tbl>
          </a:graphicData>
        </a:graphic>
      </p:graphicFrame>
    </p:spTree>
    <p:extLst>
      <p:ext uri="{BB962C8B-B14F-4D97-AF65-F5344CB8AC3E}">
        <p14:creationId xmlns:p14="http://schemas.microsoft.com/office/powerpoint/2010/main" val="38157757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Item Segment:  Gains and Losses</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itchFamily="2" charset="2"/>
              <a:buChar char="Ø"/>
            </a:pPr>
            <a:endParaRPr lang="en-ZA" b="1" dirty="0"/>
          </a:p>
          <a:p>
            <a:pPr lvl="1">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graphicFrame>
        <p:nvGraphicFramePr>
          <p:cNvPr id="4" name="Table 3"/>
          <p:cNvGraphicFramePr>
            <a:graphicFrameLocks noGrp="1"/>
          </p:cNvGraphicFramePr>
          <p:nvPr>
            <p:extLst/>
          </p:nvPr>
        </p:nvGraphicFramePr>
        <p:xfrm>
          <a:off x="1" y="1071546"/>
          <a:ext cx="9216000" cy="5355571"/>
        </p:xfrm>
        <a:graphic>
          <a:graphicData uri="http://schemas.openxmlformats.org/drawingml/2006/table">
            <a:tbl>
              <a:tblPr firstRow="1" bandRow="1">
                <a:tableStyleId>{21E4AEA4-8DFA-4A89-87EB-49C32662AFE0}</a:tableStyleId>
              </a:tblPr>
              <a:tblGrid>
                <a:gridCol w="4608000">
                  <a:extLst>
                    <a:ext uri="{9D8B030D-6E8A-4147-A177-3AD203B41FA5}">
                      <a16:colId xmlns:a16="http://schemas.microsoft.com/office/drawing/2014/main" val="20000"/>
                    </a:ext>
                  </a:extLst>
                </a:gridCol>
                <a:gridCol w="4608000">
                  <a:extLst>
                    <a:ext uri="{9D8B030D-6E8A-4147-A177-3AD203B41FA5}">
                      <a16:colId xmlns:a16="http://schemas.microsoft.com/office/drawing/2014/main" val="20002"/>
                    </a:ext>
                  </a:extLst>
                </a:gridCol>
              </a:tblGrid>
              <a:tr h="354841">
                <a:tc>
                  <a:txBody>
                    <a:bodyPr/>
                    <a:lstStyle/>
                    <a:p>
                      <a:r>
                        <a:rPr lang="en-ZA" sz="1600" dirty="0"/>
                        <a:t>Change</a:t>
                      </a:r>
                    </a:p>
                  </a:txBody>
                  <a:tcPr/>
                </a:tc>
                <a:tc>
                  <a:txBody>
                    <a:bodyPr/>
                    <a:lstStyle/>
                    <a:p>
                      <a:r>
                        <a:rPr lang="en-ZA" sz="1600" dirty="0"/>
                        <a:t>Progress</a:t>
                      </a:r>
                    </a:p>
                  </a:txBody>
                  <a:tcPr/>
                </a:tc>
                <a:extLst>
                  <a:ext uri="{0D108BD9-81ED-4DB2-BD59-A6C34878D82A}">
                    <a16:rowId xmlns:a16="http://schemas.microsoft.com/office/drawing/2014/main" val="10000"/>
                  </a:ext>
                </a:extLst>
              </a:tr>
              <a:tr h="363166">
                <a:tc>
                  <a:txBody>
                    <a:bodyPr/>
                    <a:lstStyle/>
                    <a:p>
                      <a:r>
                        <a:rPr lang="en-ZA" b="1" dirty="0">
                          <a:solidFill>
                            <a:schemeClr val="tx1"/>
                          </a:solidFill>
                        </a:rPr>
                        <a:t>ASB:  </a:t>
                      </a:r>
                    </a:p>
                  </a:txBody>
                  <a:tcPr/>
                </a:tc>
                <a:tc>
                  <a:txBody>
                    <a:bodyPr/>
                    <a:lstStyle/>
                    <a:p>
                      <a:r>
                        <a:rPr lang="en-ZA" sz="1600" dirty="0">
                          <a:solidFill>
                            <a:schemeClr val="tx1"/>
                          </a:solidFill>
                        </a:rPr>
                        <a:t>No</a:t>
                      </a:r>
                      <a:r>
                        <a:rPr lang="en-ZA" sz="1600" baseline="0" dirty="0">
                          <a:solidFill>
                            <a:schemeClr val="tx1"/>
                          </a:solidFill>
                        </a:rPr>
                        <a:t> comments</a:t>
                      </a:r>
                      <a:endParaRPr lang="en-ZA" sz="1600" dirty="0">
                        <a:solidFill>
                          <a:schemeClr val="tx1"/>
                        </a:solidFill>
                      </a:endParaRPr>
                    </a:p>
                  </a:txBody>
                  <a:tcPr/>
                </a:tc>
                <a:extLst>
                  <a:ext uri="{0D108BD9-81ED-4DB2-BD59-A6C34878D82A}">
                    <a16:rowId xmlns:a16="http://schemas.microsoft.com/office/drawing/2014/main" val="10001"/>
                  </a:ext>
                </a:extLst>
              </a:tr>
              <a:tr h="363166">
                <a:tc>
                  <a:txBody>
                    <a:bodyPr/>
                    <a:lstStyle/>
                    <a:p>
                      <a:r>
                        <a:rPr lang="en-ZA" b="1" dirty="0">
                          <a:solidFill>
                            <a:schemeClr val="tx1"/>
                          </a:solidFill>
                        </a:rPr>
                        <a:t>CIDMS</a:t>
                      </a:r>
                    </a:p>
                  </a:txBody>
                  <a:tcPr/>
                </a:tc>
                <a:tc>
                  <a:txBody>
                    <a:bodyPr/>
                    <a:lstStyle/>
                    <a:p>
                      <a:r>
                        <a:rPr lang="en-ZA" sz="1600" dirty="0">
                          <a:solidFill>
                            <a:schemeClr val="tx1"/>
                          </a:solidFill>
                        </a:rPr>
                        <a:t>Impairment</a:t>
                      </a:r>
                    </a:p>
                    <a:p>
                      <a:r>
                        <a:rPr lang="en-ZA" sz="1600" dirty="0">
                          <a:solidFill>
                            <a:schemeClr val="tx1"/>
                          </a:solidFill>
                        </a:rPr>
                        <a:t>Gains</a:t>
                      </a:r>
                      <a:r>
                        <a:rPr lang="en-ZA" sz="1600" baseline="0" dirty="0">
                          <a:solidFill>
                            <a:schemeClr val="tx1"/>
                          </a:solidFill>
                        </a:rPr>
                        <a:t> and Losses on Disposal </a:t>
                      </a:r>
                      <a:endParaRPr lang="en-ZA" sz="1600" dirty="0">
                        <a:solidFill>
                          <a:schemeClr val="tx1"/>
                        </a:solidFill>
                      </a:endParaRPr>
                    </a:p>
                  </a:txBody>
                  <a:tcPr/>
                </a:tc>
                <a:extLst>
                  <a:ext uri="{0D108BD9-81ED-4DB2-BD59-A6C34878D82A}">
                    <a16:rowId xmlns:a16="http://schemas.microsoft.com/office/drawing/2014/main" val="1657018394"/>
                  </a:ext>
                </a:extLst>
              </a:tr>
              <a:tr h="2178997">
                <a:tc>
                  <a:txBody>
                    <a:bodyPr/>
                    <a:lstStyle/>
                    <a:p>
                      <a:r>
                        <a:rPr lang="en-ZA" b="1" dirty="0">
                          <a:solidFill>
                            <a:schemeClr val="tx1"/>
                          </a:solidFill>
                        </a:rPr>
                        <a:t>FAQ DB:  </a:t>
                      </a:r>
                    </a:p>
                    <a:p>
                      <a:r>
                        <a:rPr lang="en-ZA" dirty="0">
                          <a:solidFill>
                            <a:schemeClr val="tx1"/>
                          </a:solidFill>
                        </a:rPr>
                        <a:t>In</a:t>
                      </a:r>
                      <a:r>
                        <a:rPr lang="en-ZA" baseline="0" dirty="0">
                          <a:solidFill>
                            <a:schemeClr val="tx1"/>
                          </a:solidFill>
                        </a:rPr>
                        <a:t> Progress:  </a:t>
                      </a:r>
                    </a:p>
                    <a:p>
                      <a:pPr marL="285750" indent="-285750">
                        <a:buFont typeface="Arial" panose="020B0604020202020204" pitchFamily="34" charset="0"/>
                        <a:buChar char="•"/>
                      </a:pPr>
                      <a:r>
                        <a:rPr lang="en-ZA" sz="1400" baseline="0" dirty="0">
                          <a:solidFill>
                            <a:schemeClr val="tx1"/>
                          </a:solidFill>
                        </a:rPr>
                        <a:t>Gains and Losses - 4</a:t>
                      </a:r>
                    </a:p>
                    <a:p>
                      <a:r>
                        <a:rPr lang="en-ZA" baseline="0" dirty="0">
                          <a:solidFill>
                            <a:schemeClr val="tx1"/>
                          </a:solidFill>
                        </a:rPr>
                        <a:t>Consultation in Progress:  </a:t>
                      </a:r>
                    </a:p>
                    <a:p>
                      <a:pPr marL="0" indent="0">
                        <a:buFont typeface="Arial" panose="020B0604020202020204" pitchFamily="34" charset="0"/>
                        <a:buNone/>
                      </a:pPr>
                      <a:r>
                        <a:rPr lang="en-ZA" sz="1400" baseline="0" dirty="0">
                          <a:solidFill>
                            <a:schemeClr val="tx1"/>
                          </a:solidFill>
                        </a:rPr>
                        <a:t> </a:t>
                      </a:r>
                      <a:endParaRPr lang="en-ZA" dirty="0">
                        <a:solidFill>
                          <a:schemeClr val="tx1"/>
                        </a:solidFill>
                      </a:endParaRPr>
                    </a:p>
                  </a:txBody>
                  <a:tcPr/>
                </a:tc>
                <a:tc>
                  <a:txBody>
                    <a:bodyPr/>
                    <a:lstStyle/>
                    <a:p>
                      <a:r>
                        <a:rPr lang="en-ZA" sz="1600" baseline="0" dirty="0">
                          <a:solidFill>
                            <a:schemeClr val="tx1"/>
                          </a:solidFill>
                        </a:rPr>
                        <a:t>Changes made/queries closed.</a:t>
                      </a:r>
                      <a:endParaRPr lang="en-ZA" sz="1600" dirty="0">
                        <a:solidFill>
                          <a:schemeClr val="tx1"/>
                        </a:solidFill>
                      </a:endParaRPr>
                    </a:p>
                  </a:txBody>
                  <a:tcPr/>
                </a:tc>
                <a:extLst>
                  <a:ext uri="{0D108BD9-81ED-4DB2-BD59-A6C34878D82A}">
                    <a16:rowId xmlns:a16="http://schemas.microsoft.com/office/drawing/2014/main" val="1659535010"/>
                  </a:ext>
                </a:extLst>
              </a:tr>
              <a:tr h="648000">
                <a:tc>
                  <a:txBody>
                    <a:bodyPr/>
                    <a:lstStyle/>
                    <a:p>
                      <a:r>
                        <a:rPr lang="en-ZA" b="1" dirty="0">
                          <a:solidFill>
                            <a:schemeClr val="tx1"/>
                          </a:solidFill>
                        </a:rPr>
                        <a:t>PSD:</a:t>
                      </a:r>
                    </a:p>
                    <a:p>
                      <a:r>
                        <a:rPr lang="en-ZA" dirty="0">
                          <a:solidFill>
                            <a:schemeClr val="tx1"/>
                          </a:solidFill>
                        </a:rPr>
                        <a:t>Changes</a:t>
                      </a:r>
                      <a:r>
                        <a:rPr lang="en-ZA" baseline="0" dirty="0">
                          <a:solidFill>
                            <a:schemeClr val="tx1"/>
                          </a:solidFill>
                        </a:rPr>
                        <a:t> – comments received.</a:t>
                      </a:r>
                      <a:endParaRPr lang="en-ZA" dirty="0">
                        <a:solidFill>
                          <a:schemeClr val="tx1"/>
                        </a:solidFill>
                      </a:endParaRPr>
                    </a:p>
                  </a:txBody>
                  <a:tcPr/>
                </a:tc>
                <a:tc>
                  <a:txBody>
                    <a:bodyPr/>
                    <a:lstStyle/>
                    <a:p>
                      <a:endParaRPr lang="en-ZA" sz="1600" dirty="0">
                        <a:solidFill>
                          <a:schemeClr val="tx1"/>
                        </a:solidFill>
                      </a:endParaRPr>
                    </a:p>
                    <a:p>
                      <a:r>
                        <a:rPr lang="en-ZA" sz="1600" dirty="0">
                          <a:solidFill>
                            <a:schemeClr val="tx1"/>
                          </a:solidFill>
                        </a:rPr>
                        <a:t>Not started.</a:t>
                      </a:r>
                    </a:p>
                  </a:txBody>
                  <a:tcPr/>
                </a:tc>
                <a:extLst>
                  <a:ext uri="{0D108BD9-81ED-4DB2-BD59-A6C34878D82A}">
                    <a16:rowId xmlns:a16="http://schemas.microsoft.com/office/drawing/2014/main" val="659339372"/>
                  </a:ext>
                </a:extLst>
              </a:tr>
              <a:tr h="588773">
                <a:tc>
                  <a:txBody>
                    <a:bodyPr/>
                    <a:lstStyle/>
                    <a:p>
                      <a:r>
                        <a:rPr lang="en-ZA" dirty="0">
                          <a:solidFill>
                            <a:schemeClr val="tx1"/>
                          </a:solidFill>
                        </a:rPr>
                        <a:t>Transfers</a:t>
                      </a:r>
                      <a:r>
                        <a:rPr lang="en-ZA" baseline="0" dirty="0">
                          <a:solidFill>
                            <a:schemeClr val="tx1"/>
                          </a:solidFill>
                        </a:rPr>
                        <a:t> and Subsidies</a:t>
                      </a:r>
                      <a:endParaRPr lang="en-ZA" dirty="0">
                        <a:solidFill>
                          <a:schemeClr val="tx1"/>
                        </a:solidFill>
                      </a:endParaRP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2555676630"/>
                  </a:ext>
                </a:extLst>
              </a:tr>
              <a:tr h="324000">
                <a:tc>
                  <a:txBody>
                    <a:bodyPr/>
                    <a:lstStyle/>
                    <a:p>
                      <a:r>
                        <a:rPr lang="en-ZA" b="1" dirty="0">
                          <a:solidFill>
                            <a:schemeClr val="tx1"/>
                          </a:solidFill>
                        </a:rPr>
                        <a:t>NERSA:</a:t>
                      </a:r>
                    </a:p>
                    <a:p>
                      <a:endParaRPr lang="en-ZA" dirty="0">
                        <a:solidFill>
                          <a:schemeClr val="tx1"/>
                        </a:solidFill>
                      </a:endParaRPr>
                    </a:p>
                  </a:txBody>
                  <a:tcPr/>
                </a:tc>
                <a:tc>
                  <a:txBody>
                    <a:bodyPr/>
                    <a:lstStyle/>
                    <a:p>
                      <a:r>
                        <a:rPr lang="en-ZA" sz="1600" dirty="0">
                          <a:solidFill>
                            <a:schemeClr val="tx1"/>
                          </a:solidFill>
                        </a:rPr>
                        <a:t>Not</a:t>
                      </a:r>
                      <a:r>
                        <a:rPr lang="en-ZA" sz="1600" baseline="0" dirty="0">
                          <a:solidFill>
                            <a:schemeClr val="tx1"/>
                          </a:solidFill>
                        </a:rPr>
                        <a:t> applicable</a:t>
                      </a:r>
                      <a:endParaRPr lang="en-ZA" sz="1600" dirty="0">
                        <a:solidFill>
                          <a:schemeClr val="tx1"/>
                        </a:solidFill>
                      </a:endParaRPr>
                    </a:p>
                  </a:txBody>
                  <a:tcPr/>
                </a:tc>
                <a:extLst>
                  <a:ext uri="{0D108BD9-81ED-4DB2-BD59-A6C34878D82A}">
                    <a16:rowId xmlns:a16="http://schemas.microsoft.com/office/drawing/2014/main" val="3803642208"/>
                  </a:ext>
                </a:extLst>
              </a:tr>
            </a:tbl>
          </a:graphicData>
        </a:graphic>
      </p:graphicFrame>
    </p:spTree>
    <p:extLst>
      <p:ext uri="{BB962C8B-B14F-4D97-AF65-F5344CB8AC3E}">
        <p14:creationId xmlns:p14="http://schemas.microsoft.com/office/powerpoint/2010/main" val="4221908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br>
              <a:rPr lang="en-US" sz="2800" b="1" dirty="0">
                <a:latin typeface="Arial Bold" pitchFamily="34" charset="0"/>
                <a:ea typeface="Osaka"/>
                <a:cs typeface="Osaka"/>
              </a:rPr>
            </a:br>
            <a:r>
              <a:rPr lang="en-US" sz="2800" b="1" dirty="0">
                <a:latin typeface="Arial Bold" pitchFamily="34" charset="0"/>
                <a:ea typeface="Osaka"/>
                <a:cs typeface="Osaka"/>
              </a:rPr>
              <a:t>Anticipated changes to Inform Version 5.5 </a:t>
            </a:r>
          </a:p>
        </p:txBody>
      </p:sp>
      <p:sp>
        <p:nvSpPr>
          <p:cNvPr id="12291" name="Rectangle 3"/>
          <p:cNvSpPr>
            <a:spLocks noGrp="1" noChangeArrowheads="1"/>
          </p:cNvSpPr>
          <p:nvPr>
            <p:ph type="body" idx="4294967295"/>
          </p:nvPr>
        </p:nvSpPr>
        <p:spPr>
          <a:xfrm>
            <a:off x="0" y="1071546"/>
            <a:ext cx="9144000" cy="5453079"/>
          </a:xfrm>
        </p:spPr>
        <p:txBody>
          <a:bodyPr/>
          <a:lstStyle/>
          <a:p>
            <a:pPr>
              <a:buFont typeface="Wingdings" panose="05000000000000000000" pitchFamily="2" charset="2"/>
              <a:buChar char="ü"/>
            </a:pPr>
            <a:r>
              <a:rPr lang="en-GB" dirty="0"/>
              <a:t>Regional indicators to be set-up as default based on the Demarcation Act</a:t>
            </a:r>
            <a:endParaRPr lang="en-ZA" dirty="0"/>
          </a:p>
          <a:p>
            <a:pPr>
              <a:buFont typeface="Wingdings" panose="05000000000000000000" pitchFamily="2" charset="2"/>
              <a:buChar char="ü"/>
            </a:pPr>
            <a:r>
              <a:rPr lang="en-GB" dirty="0"/>
              <a:t>Transfers and Subsidies - Provincial Transfers and District Municipalities.</a:t>
            </a:r>
          </a:p>
          <a:p>
            <a:pPr>
              <a:buFont typeface="Arial" panose="020B0604020202020204" pitchFamily="34" charset="0"/>
              <a:buChar char="+"/>
            </a:pPr>
            <a:r>
              <a:rPr lang="en-GB" b="1" dirty="0">
                <a:solidFill>
                  <a:schemeClr val="accent2"/>
                </a:solidFill>
              </a:rPr>
              <a:t>Transfers and Subsidies – latest version of Departmental SCOA</a:t>
            </a:r>
          </a:p>
          <a:p>
            <a:pPr>
              <a:buFont typeface="Wingdings" panose="05000000000000000000" pitchFamily="2" charset="2"/>
              <a:buChar char="ü"/>
            </a:pPr>
            <a:r>
              <a:rPr lang="en-GB" dirty="0"/>
              <a:t>Posting levels for Agency Services</a:t>
            </a:r>
            <a:endParaRPr lang="en-ZA" dirty="0"/>
          </a:p>
          <a:p>
            <a:pPr>
              <a:buFont typeface="Symbol" panose="05050102010706020507" pitchFamily="18" charset="2"/>
              <a:buChar char=""/>
            </a:pPr>
            <a:r>
              <a:rPr lang="en-GB" b="1" dirty="0">
                <a:solidFill>
                  <a:srgbClr val="C00000"/>
                </a:solidFill>
              </a:rPr>
              <a:t>Address changes from reporting formats envisage for post mSCOA implementation (Discussion Papers)</a:t>
            </a:r>
            <a:endParaRPr lang="en-ZA" b="1" dirty="0">
              <a:solidFill>
                <a:srgbClr val="C00000"/>
              </a:solidFill>
            </a:endParaRPr>
          </a:p>
          <a:p>
            <a:pPr>
              <a:buFont typeface="Wingdings" panose="05000000000000000000" pitchFamily="2" charset="2"/>
              <a:buChar char="ü"/>
            </a:pPr>
            <a:r>
              <a:rPr lang="en-GB" dirty="0"/>
              <a:t>Any matters that may be identified from Position Papers  </a:t>
            </a:r>
            <a:r>
              <a:rPr lang="en-GB" b="1" dirty="0">
                <a:solidFill>
                  <a:srgbClr val="C00000"/>
                </a:solidFill>
              </a:rPr>
              <a:t>NB:  Contra Accounts Problematic</a:t>
            </a:r>
          </a:p>
          <a:p>
            <a:pPr>
              <a:buFont typeface="Arial" panose="020B0604020202020204" pitchFamily="34" charset="0"/>
              <a:buChar char="+"/>
            </a:pPr>
            <a:r>
              <a:rPr lang="en-GB" b="1" dirty="0">
                <a:solidFill>
                  <a:schemeClr val="accent2"/>
                </a:solidFill>
              </a:rPr>
              <a:t>ASB Comments/Concerns/Issues ~ Add Reference Table to GRAP Implementation Guide</a:t>
            </a:r>
            <a:endParaRPr lang="en-ZA" b="1" dirty="0">
              <a:solidFill>
                <a:schemeClr val="accent2"/>
              </a:solidFill>
            </a:endParaRPr>
          </a:p>
          <a:p>
            <a:pPr>
              <a:buFont typeface="Wingdings" panose="05000000000000000000" pitchFamily="2" charset="2"/>
              <a:buChar char="ü"/>
            </a:pPr>
            <a:r>
              <a:rPr lang="en-GB" dirty="0"/>
              <a:t>Any matters identified as relevant from the FAQ DB requests.  </a:t>
            </a:r>
            <a:endParaRPr lang="en-ZA" dirty="0"/>
          </a:p>
          <a:p>
            <a:pPr>
              <a:buFont typeface="Wingdings" panose="05000000000000000000" pitchFamily="2" charset="2"/>
              <a:buChar char="ü"/>
            </a:pPr>
            <a:r>
              <a:rPr lang="en-GB" dirty="0"/>
              <a:t>Alignment of mSCOA to CIDMS </a:t>
            </a:r>
            <a:endParaRPr lang="en-ZA" dirty="0"/>
          </a:p>
          <a:p>
            <a:pPr>
              <a:buFont typeface="Wingdings" panose="05000000000000000000" pitchFamily="2" charset="2"/>
              <a:buChar char="ü"/>
            </a:pPr>
            <a:r>
              <a:rPr lang="en-GB" dirty="0"/>
              <a:t>VAT indicators – </a:t>
            </a:r>
            <a:r>
              <a:rPr lang="en-GB" b="1" dirty="0">
                <a:solidFill>
                  <a:srgbClr val="C00000"/>
                </a:solidFill>
              </a:rPr>
              <a:t>additions and changes to be updated</a:t>
            </a:r>
          </a:p>
          <a:p>
            <a:pPr>
              <a:buFont typeface="Wingdings" panose="05000000000000000000" pitchFamily="2" charset="2"/>
              <a:buChar char="ü"/>
            </a:pPr>
            <a:r>
              <a:rPr lang="en-GB" dirty="0"/>
              <a:t>Borrowings further classification to be added to define by “type/institution”</a:t>
            </a:r>
          </a:p>
          <a:p>
            <a:pPr>
              <a:buFont typeface="Symbol" panose="05050102010706020507" pitchFamily="18" charset="2"/>
              <a:buChar char="-"/>
            </a:pPr>
            <a:r>
              <a:rPr lang="en-GB" b="1" i="1" dirty="0">
                <a:solidFill>
                  <a:srgbClr val="C00000"/>
                </a:solidFill>
              </a:rPr>
              <a:t>Item Segment:  Assets/Liabilities &amp; Net Assets – movement analysis</a:t>
            </a:r>
          </a:p>
          <a:p>
            <a:pPr>
              <a:buFont typeface="Symbol" panose="05050102010706020507" pitchFamily="18" charset="2"/>
              <a:buChar char="-"/>
            </a:pPr>
            <a:r>
              <a:rPr lang="en-GB" b="1" dirty="0">
                <a:solidFill>
                  <a:srgbClr val="C00000"/>
                </a:solidFill>
              </a:rPr>
              <a:t>Update of Reporting Links</a:t>
            </a:r>
            <a:endParaRPr lang="en-ZA" b="1" dirty="0">
              <a:solidFill>
                <a:srgbClr val="C00000"/>
              </a:solidFill>
            </a:endParaRPr>
          </a:p>
          <a:p>
            <a:pPr lvl="1">
              <a:buFont typeface="Wingdings" pitchFamily="2" charset="2"/>
              <a:buChar char="Ø"/>
            </a:pPr>
            <a:endParaRPr lang="en-ZA" sz="2800" b="1" dirty="0"/>
          </a:p>
          <a:p>
            <a:pPr>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spTree>
    <p:extLst>
      <p:ext uri="{BB962C8B-B14F-4D97-AF65-F5344CB8AC3E}">
        <p14:creationId xmlns:p14="http://schemas.microsoft.com/office/powerpoint/2010/main" val="21834001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srcRect/>
          <a:stretch>
            <a:fillRect/>
          </a:stretch>
        </p:blipFill>
        <p:spPr bwMode="auto">
          <a:xfrm>
            <a:off x="-33338" y="-428652"/>
            <a:ext cx="9177338" cy="6891338"/>
          </a:xfrm>
          <a:prstGeom prst="rect">
            <a:avLst/>
          </a:prstGeom>
          <a:noFill/>
          <a:ln w="9525">
            <a:noFill/>
            <a:miter lim="800000"/>
            <a:headEnd/>
            <a:tailEnd/>
          </a:ln>
        </p:spPr>
      </p:pic>
      <p:sp>
        <p:nvSpPr>
          <p:cNvPr id="10243" name="Rectangle 12"/>
          <p:cNvSpPr>
            <a:spLocks noGrp="1" noChangeArrowheads="1"/>
          </p:cNvSpPr>
          <p:nvPr>
            <p:ph type="ctrTitle" idx="4294967295"/>
          </p:nvPr>
        </p:nvSpPr>
        <p:spPr>
          <a:xfrm>
            <a:off x="0" y="1916113"/>
            <a:ext cx="8532813" cy="2160587"/>
          </a:xfrm>
        </p:spPr>
        <p:txBody>
          <a:bodyPr/>
          <a:lstStyle/>
          <a:p>
            <a:pPr algn="ctr"/>
            <a:br>
              <a:rPr lang="en-ZA" sz="3600" dirty="0"/>
            </a:br>
            <a:r>
              <a:rPr lang="en-ZA" sz="3600" dirty="0"/>
              <a:t>STATUS OF FAQ DB AT TIME OF FINALISING VERSION 5.5</a:t>
            </a:r>
            <a:br>
              <a:rPr lang="en-ZA" sz="3600" dirty="0"/>
            </a:br>
            <a:br>
              <a:rPr lang="en-ZA" sz="3600" dirty="0"/>
            </a:br>
            <a:br>
              <a:rPr lang="en-ZA" sz="3600" dirty="0"/>
            </a:br>
            <a:r>
              <a:rPr lang="en-ZA" sz="3600" dirty="0"/>
              <a:t> </a:t>
            </a:r>
            <a:endParaRPr lang="en-US" sz="2800" dirty="0">
              <a:latin typeface="Arial Bold" pitchFamily="34" charset="0"/>
              <a:ea typeface="Osaka"/>
              <a:cs typeface="Osaka"/>
            </a:endParaRPr>
          </a:p>
        </p:txBody>
      </p:sp>
      <p:sp>
        <p:nvSpPr>
          <p:cNvPr id="10244" name="Rectangle 14"/>
          <p:cNvSpPr>
            <a:spLocks noChangeArrowheads="1"/>
          </p:cNvSpPr>
          <p:nvPr/>
        </p:nvSpPr>
        <p:spPr bwMode="auto">
          <a:xfrm>
            <a:off x="993775" y="4764088"/>
            <a:ext cx="7696200" cy="304800"/>
          </a:xfrm>
          <a:prstGeom prst="rect">
            <a:avLst/>
          </a:prstGeom>
          <a:noFill/>
          <a:ln w="9525">
            <a:noFill/>
            <a:miter lim="800000"/>
            <a:headEnd/>
            <a:tailEnd/>
          </a:ln>
        </p:spPr>
        <p:txBody>
          <a:bodyPr/>
          <a:lstStyle/>
          <a:p>
            <a:endParaRPr lang="en-ZA" sz="1000" dirty="0"/>
          </a:p>
        </p:txBody>
      </p:sp>
    </p:spTree>
    <p:extLst>
      <p:ext uri="{BB962C8B-B14F-4D97-AF65-F5344CB8AC3E}">
        <p14:creationId xmlns:p14="http://schemas.microsoft.com/office/powerpoint/2010/main" val="42387140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endParaRPr lang="en-US" sz="2800" b="1" dirty="0">
              <a:latin typeface="Arial Bold" pitchFamily="34" charset="0"/>
              <a:ea typeface="Osaka"/>
              <a:cs typeface="Osaka"/>
            </a:endParaRPr>
          </a:p>
        </p:txBody>
      </p:sp>
      <p:sp>
        <p:nvSpPr>
          <p:cNvPr id="12291" name="Rectangle 3"/>
          <p:cNvSpPr>
            <a:spLocks noGrp="1" noChangeArrowheads="1"/>
          </p:cNvSpPr>
          <p:nvPr>
            <p:ph type="body" idx="4294967295"/>
          </p:nvPr>
        </p:nvSpPr>
        <p:spPr>
          <a:xfrm>
            <a:off x="0" y="1071546"/>
            <a:ext cx="9144000" cy="5453079"/>
          </a:xfrm>
        </p:spPr>
        <p:txBody>
          <a:bodyPr/>
          <a:lstStyle/>
          <a:p>
            <a:pPr marL="0" indent="0">
              <a:buNone/>
            </a:pPr>
            <a:endParaRPr lang="en-ZA" b="1" dirty="0">
              <a:solidFill>
                <a:srgbClr val="C00000"/>
              </a:solidFill>
            </a:endParaRPr>
          </a:p>
          <a:p>
            <a:pPr lvl="1">
              <a:buFont typeface="Wingdings" pitchFamily="2" charset="2"/>
              <a:buChar char="Ø"/>
            </a:pPr>
            <a:endParaRPr lang="en-ZA" sz="2800" b="1" dirty="0"/>
          </a:p>
          <a:p>
            <a:pPr>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pic>
        <p:nvPicPr>
          <p:cNvPr id="2" name="Picture 1"/>
          <p:cNvPicPr>
            <a:picLocks noChangeAspect="1"/>
          </p:cNvPicPr>
          <p:nvPr/>
        </p:nvPicPr>
        <p:blipFill>
          <a:blip r:embed="rId2"/>
          <a:stretch>
            <a:fillRect/>
          </a:stretch>
        </p:blipFill>
        <p:spPr>
          <a:xfrm>
            <a:off x="-1933575" y="-38100"/>
            <a:ext cx="13011150" cy="6934200"/>
          </a:xfrm>
          <a:prstGeom prst="rect">
            <a:avLst/>
          </a:prstGeom>
        </p:spPr>
      </p:pic>
    </p:spTree>
    <p:extLst>
      <p:ext uri="{BB962C8B-B14F-4D97-AF65-F5344CB8AC3E}">
        <p14:creationId xmlns:p14="http://schemas.microsoft.com/office/powerpoint/2010/main" val="5925745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US" sz="2800" b="1" dirty="0">
                <a:latin typeface="Arial Bold" pitchFamily="34" charset="0"/>
                <a:ea typeface="Osaka"/>
                <a:cs typeface="Osaka"/>
              </a:rPr>
              <a:t>mSCOA maturing…………..</a:t>
            </a:r>
          </a:p>
        </p:txBody>
      </p:sp>
      <p:sp>
        <p:nvSpPr>
          <p:cNvPr id="12291" name="Rectangle 3"/>
          <p:cNvSpPr>
            <a:spLocks noGrp="1" noChangeArrowheads="1"/>
          </p:cNvSpPr>
          <p:nvPr>
            <p:ph type="body" idx="4294967295"/>
          </p:nvPr>
        </p:nvSpPr>
        <p:spPr>
          <a:xfrm>
            <a:off x="0" y="1071546"/>
            <a:ext cx="9144000" cy="5453079"/>
          </a:xfrm>
        </p:spPr>
        <p:txBody>
          <a:bodyPr/>
          <a:lstStyle/>
          <a:p>
            <a:pPr marL="0" indent="0">
              <a:buNone/>
            </a:pPr>
            <a:endParaRPr lang="en-ZA" b="1" dirty="0">
              <a:solidFill>
                <a:srgbClr val="C00000"/>
              </a:solidFill>
            </a:endParaRPr>
          </a:p>
          <a:p>
            <a:pPr lvl="1">
              <a:buFont typeface="Wingdings" pitchFamily="2" charset="2"/>
              <a:buChar char="Ø"/>
            </a:pPr>
            <a:endParaRPr lang="en-ZA" sz="2800" b="1" dirty="0"/>
          </a:p>
          <a:p>
            <a:pPr>
              <a:buFont typeface="Wingdings" pitchFamily="2" charset="2"/>
              <a:buChar char="Ø"/>
            </a:pPr>
            <a:endParaRPr lang="en-ZA" sz="2800" b="1" dirty="0"/>
          </a:p>
          <a:p>
            <a:pPr>
              <a:buFont typeface="Wingdings" pitchFamily="2" charset="2"/>
              <a:buChar char="Ø"/>
            </a:pPr>
            <a:endParaRPr lang="en-ZA" sz="2800" b="1" dirty="0"/>
          </a:p>
          <a:p>
            <a:pPr marL="412750" indent="-412750">
              <a:buNone/>
              <a:defRPr/>
            </a:pPr>
            <a:endParaRPr lang="en-ZA" sz="2400" dirty="0"/>
          </a:p>
          <a:p>
            <a:pPr marL="0" indent="0">
              <a:buFontTx/>
              <a:buNone/>
              <a:defRPr/>
            </a:pPr>
            <a:endParaRPr lang="en-ZA" sz="2400" dirty="0"/>
          </a:p>
          <a:p>
            <a:pPr marL="0" indent="0">
              <a:buFontTx/>
              <a:buNone/>
              <a:defRPr/>
            </a:pPr>
            <a:endParaRPr lang="en-GB" sz="2800" dirty="0">
              <a:ea typeface="Osaka" pitchFamily="1"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095366"/>
            <a:ext cx="8352928" cy="5715135"/>
          </a:xfrm>
          <a:prstGeom prst="rect">
            <a:avLst/>
          </a:prstGeom>
        </p:spPr>
      </p:pic>
    </p:spTree>
    <p:extLst>
      <p:ext uri="{BB962C8B-B14F-4D97-AF65-F5344CB8AC3E}">
        <p14:creationId xmlns:p14="http://schemas.microsoft.com/office/powerpoint/2010/main" val="1981447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THE PROBLEM STATEMENT</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r>
              <a:rPr lang="en-ZA" b="1" dirty="0"/>
              <a:t>Problem 1</a:t>
            </a:r>
          </a:p>
          <a:p>
            <a:pPr marL="0" indent="0">
              <a:buNone/>
            </a:pPr>
            <a:endParaRPr lang="en-ZA" b="1" dirty="0"/>
          </a:p>
          <a:p>
            <a:pPr marL="0" indent="0">
              <a:buNone/>
            </a:pPr>
            <a:r>
              <a:rPr lang="en-ZA" dirty="0"/>
              <a:t>Requests raised through the training initiatives, practioners, consultants, professional bodies, etc on the revision of the existing reporting sets to compliment the mSCOA Classification Framework.  </a:t>
            </a:r>
          </a:p>
          <a:p>
            <a:pPr marL="0" indent="0">
              <a:buNone/>
            </a:pPr>
            <a:endParaRPr lang="en-ZA" b="1" dirty="0"/>
          </a:p>
          <a:p>
            <a:pPr marL="0" indent="0">
              <a:buNone/>
            </a:pPr>
            <a:r>
              <a:rPr lang="en-ZA" b="1" dirty="0"/>
              <a:t>Need? </a:t>
            </a:r>
          </a:p>
          <a:p>
            <a:pPr marL="0" indent="0">
              <a:buNone/>
            </a:pPr>
            <a:endParaRPr lang="en-ZA" sz="1600" b="1" dirty="0">
              <a:solidFill>
                <a:srgbClr val="391AF4"/>
              </a:solidFill>
            </a:endParaRPr>
          </a:p>
          <a:p>
            <a:pPr marL="0" indent="0">
              <a:buNone/>
            </a:pPr>
            <a:r>
              <a:rPr lang="en-ZA" b="1" dirty="0">
                <a:solidFill>
                  <a:srgbClr val="391AF4"/>
                </a:solidFill>
              </a:rPr>
              <a:t>In progress, consultation already commenced.  Discussion Paper released for comments. </a:t>
            </a:r>
            <a:endParaRPr lang="en-ZA" b="1" dirty="0"/>
          </a:p>
          <a:p>
            <a:pPr marL="0" indent="0">
              <a:buNone/>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5</a:t>
            </a:fld>
            <a:endParaRPr lang="en-US" dirty="0"/>
          </a:p>
        </p:txBody>
      </p:sp>
    </p:spTree>
    <p:extLst>
      <p:ext uri="{BB962C8B-B14F-4D97-AF65-F5344CB8AC3E}">
        <p14:creationId xmlns:p14="http://schemas.microsoft.com/office/powerpoint/2010/main" val="2544766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THE PROBLEM STATEMENT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r>
              <a:rPr lang="en-ZA" b="1" dirty="0"/>
              <a:t>Problem 2</a:t>
            </a:r>
          </a:p>
          <a:p>
            <a:pPr marL="0" indent="0">
              <a:buNone/>
            </a:pPr>
            <a:endParaRPr lang="en-ZA" sz="1600" b="1" dirty="0"/>
          </a:p>
          <a:p>
            <a:pPr marL="0" indent="0">
              <a:buNone/>
            </a:pPr>
            <a:r>
              <a:rPr lang="en-ZA" dirty="0"/>
              <a:t>Rational and varying opinions expressed does not necessary align to current thinking at National Treasury.  </a:t>
            </a:r>
          </a:p>
          <a:p>
            <a:pPr marL="0" indent="0">
              <a:buNone/>
            </a:pPr>
            <a:endParaRPr lang="en-ZA" b="1" dirty="0"/>
          </a:p>
          <a:p>
            <a:pPr marL="0" indent="0">
              <a:buNone/>
            </a:pPr>
            <a:r>
              <a:rPr lang="en-ZA" b="1" dirty="0"/>
              <a:t>Uncertainty?  </a:t>
            </a:r>
          </a:p>
          <a:p>
            <a:pPr marL="0" indent="0">
              <a:buNone/>
            </a:pPr>
            <a:endParaRPr lang="en-ZA" sz="1600" b="1" dirty="0">
              <a:solidFill>
                <a:srgbClr val="391AF4"/>
              </a:solidFill>
            </a:endParaRPr>
          </a:p>
          <a:p>
            <a:pPr marL="0" indent="0">
              <a:buNone/>
            </a:pPr>
            <a:r>
              <a:rPr lang="en-ZA" b="1" dirty="0">
                <a:solidFill>
                  <a:srgbClr val="391AF4"/>
                </a:solidFill>
              </a:rPr>
              <a:t>Continuous consultation and engagement with stakeholders and practioners</a:t>
            </a:r>
            <a:r>
              <a:rPr lang="en-ZA" b="1" dirty="0"/>
              <a:t>.  </a:t>
            </a:r>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6</a:t>
            </a:fld>
            <a:endParaRPr lang="en-US" dirty="0"/>
          </a:p>
        </p:txBody>
      </p:sp>
    </p:spTree>
    <p:extLst>
      <p:ext uri="{BB962C8B-B14F-4D97-AF65-F5344CB8AC3E}">
        <p14:creationId xmlns:p14="http://schemas.microsoft.com/office/powerpoint/2010/main" val="3782767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THE PROBLEM STATEMENT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r>
              <a:rPr lang="en-ZA" b="1" dirty="0"/>
              <a:t>Problem 3</a:t>
            </a:r>
          </a:p>
          <a:p>
            <a:pPr marL="0" indent="0">
              <a:buNone/>
            </a:pPr>
            <a:endParaRPr lang="en-ZA" sz="1600" b="1" dirty="0"/>
          </a:p>
          <a:p>
            <a:pPr marL="0" indent="0">
              <a:buNone/>
            </a:pPr>
            <a:r>
              <a:rPr lang="en-ZA" dirty="0"/>
              <a:t>More detailed mSCOA information require update of historical information.  </a:t>
            </a:r>
            <a:endParaRPr lang="en-ZA" b="1" dirty="0"/>
          </a:p>
          <a:p>
            <a:pPr marL="400050" lvl="1" indent="0">
              <a:buNone/>
            </a:pPr>
            <a:endParaRPr lang="en-ZA" sz="1600" b="1" dirty="0">
              <a:solidFill>
                <a:srgbClr val="391AF4"/>
              </a:solidFill>
            </a:endParaRPr>
          </a:p>
          <a:p>
            <a:pPr marL="0" indent="0">
              <a:buNone/>
            </a:pPr>
            <a:r>
              <a:rPr lang="en-ZA" dirty="0"/>
              <a:t>Most critical aspect in this dimension of the project life cycle – take-on balances and restatement of comparatives. </a:t>
            </a:r>
          </a:p>
          <a:p>
            <a:pPr marL="0" indent="0">
              <a:buNone/>
            </a:pPr>
            <a:endParaRPr lang="en-ZA" sz="1600" b="1" dirty="0"/>
          </a:p>
          <a:p>
            <a:pPr marL="0" indent="0">
              <a:buNone/>
            </a:pPr>
            <a:r>
              <a:rPr lang="en-ZA" dirty="0"/>
              <a:t>Retention  of a complete Audit Trail to substantiate the unbundling, regrouping and restatements.  </a:t>
            </a:r>
          </a:p>
          <a:p>
            <a:pPr marL="0" indent="0">
              <a:buNone/>
            </a:pPr>
            <a:endParaRPr lang="en-ZA" b="1" dirty="0"/>
          </a:p>
          <a:p>
            <a:pPr marL="0" indent="0">
              <a:buNone/>
            </a:pPr>
            <a:r>
              <a:rPr lang="en-ZA" b="1" dirty="0"/>
              <a:t>How? </a:t>
            </a:r>
          </a:p>
          <a:p>
            <a:pPr marL="0" indent="0">
              <a:buNone/>
            </a:pPr>
            <a:endParaRPr lang="en-ZA" sz="1600" b="1" dirty="0">
              <a:solidFill>
                <a:srgbClr val="391AF4"/>
              </a:solidFill>
            </a:endParaRPr>
          </a:p>
          <a:p>
            <a:pPr marL="0" indent="0">
              <a:buNone/>
            </a:pPr>
            <a:r>
              <a:rPr lang="en-ZA" b="1" dirty="0">
                <a:solidFill>
                  <a:srgbClr val="391AF4"/>
                </a:solidFill>
              </a:rPr>
              <a:t>Position Paper:  Comparatives, Historical Information and Restatement</a:t>
            </a:r>
            <a:endParaRPr lang="en-ZA" dirty="0"/>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7</a:t>
            </a:fld>
            <a:endParaRPr lang="en-US" dirty="0"/>
          </a:p>
        </p:txBody>
      </p:sp>
    </p:spTree>
    <p:extLst>
      <p:ext uri="{BB962C8B-B14F-4D97-AF65-F5344CB8AC3E}">
        <p14:creationId xmlns:p14="http://schemas.microsoft.com/office/powerpoint/2010/main" val="1668380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THE PROBLEM STATEMENT (CONTINUE)</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r>
              <a:rPr lang="en-ZA" b="1" dirty="0"/>
              <a:t>Problem 4</a:t>
            </a:r>
          </a:p>
          <a:p>
            <a:pPr marL="0" indent="0">
              <a:buNone/>
            </a:pPr>
            <a:endParaRPr lang="en-ZA" sz="1600" b="1" dirty="0"/>
          </a:p>
          <a:p>
            <a:pPr marL="0" indent="0">
              <a:buNone/>
            </a:pPr>
            <a:r>
              <a:rPr lang="en-ZA" dirty="0"/>
              <a:t>Regulation of Annual Financial Statements necessary?</a:t>
            </a:r>
          </a:p>
          <a:p>
            <a:pPr marL="0" indent="0">
              <a:buNone/>
            </a:pPr>
            <a:endParaRPr lang="en-ZA" dirty="0"/>
          </a:p>
          <a:p>
            <a:pPr marL="0" indent="0">
              <a:buNone/>
            </a:pPr>
            <a:r>
              <a:rPr lang="en-ZA" dirty="0"/>
              <a:t>Need?</a:t>
            </a:r>
          </a:p>
          <a:p>
            <a:pPr marL="0" indent="0">
              <a:buNone/>
            </a:pPr>
            <a:endParaRPr lang="en-ZA" dirty="0"/>
          </a:p>
          <a:p>
            <a:pPr>
              <a:buFont typeface="Wingdings" panose="05000000000000000000" pitchFamily="2" charset="2"/>
              <a:buChar char="q"/>
            </a:pPr>
            <a:r>
              <a:rPr lang="en-ZA" b="1" dirty="0">
                <a:solidFill>
                  <a:srgbClr val="391AF4"/>
                </a:solidFill>
              </a:rPr>
              <a:t>Far less than initially anticipated considering that budgeted and actual financial information from reporting entities will be uploaded to the LGDRS providing for </a:t>
            </a:r>
            <a:r>
              <a:rPr lang="en-ZA" b="1" i="1" dirty="0">
                <a:solidFill>
                  <a:srgbClr val="391AF4"/>
                </a:solidFill>
              </a:rPr>
              <a:t>seamless alignment </a:t>
            </a:r>
            <a:r>
              <a:rPr lang="en-ZA" b="1" dirty="0">
                <a:solidFill>
                  <a:srgbClr val="391AF4"/>
                </a:solidFill>
              </a:rPr>
              <a:t>between budget and actual information for statistical reporting by National Treasury.</a:t>
            </a:r>
          </a:p>
          <a:p>
            <a:pPr marL="0" indent="0">
              <a:buNone/>
            </a:pPr>
            <a:endParaRPr lang="en-ZA" b="1" dirty="0">
              <a:solidFill>
                <a:srgbClr val="391AF4"/>
              </a:solidFill>
            </a:endParaRPr>
          </a:p>
          <a:p>
            <a:pPr>
              <a:buFont typeface="Wingdings" panose="05000000000000000000" pitchFamily="2" charset="2"/>
              <a:buChar char="q"/>
            </a:pPr>
            <a:r>
              <a:rPr lang="en-ZA" b="1" dirty="0">
                <a:solidFill>
                  <a:srgbClr val="391AF4"/>
                </a:solidFill>
              </a:rPr>
              <a:t>Management discretion and judgment underpinned in the Standard of GRAP is not compromised as the management and governance structure of the reporting entity has full discretion on presentation and disclosure made in the annual financial statements.</a:t>
            </a:r>
          </a:p>
          <a:p>
            <a:pPr marL="0" indent="0">
              <a:buNone/>
            </a:pPr>
            <a:endParaRPr lang="en-ZA" b="1" dirty="0">
              <a:solidFill>
                <a:srgbClr val="391AF4"/>
              </a:solidFill>
            </a:endParaRPr>
          </a:p>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8</a:t>
            </a:fld>
            <a:endParaRPr lang="en-US" dirty="0"/>
          </a:p>
        </p:txBody>
      </p:sp>
    </p:spTree>
    <p:extLst>
      <p:ext uri="{BB962C8B-B14F-4D97-AF65-F5344CB8AC3E}">
        <p14:creationId xmlns:p14="http://schemas.microsoft.com/office/powerpoint/2010/main" val="1782858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a:t>WHAT IS CONSIDERED TO BE INCLUDED IN REPORTING?</a:t>
            </a:r>
          </a:p>
        </p:txBody>
      </p:sp>
      <p:sp>
        <p:nvSpPr>
          <p:cNvPr id="3" name="Vertical Text Placeholder 2"/>
          <p:cNvSpPr>
            <a:spLocks noGrp="1"/>
          </p:cNvSpPr>
          <p:nvPr>
            <p:ph type="body" orient="vert" idx="1"/>
          </p:nvPr>
        </p:nvSpPr>
        <p:spPr>
          <a:xfrm>
            <a:off x="101228" y="1268760"/>
            <a:ext cx="8763000" cy="4572000"/>
          </a:xfrm>
        </p:spPr>
        <p:txBody>
          <a:bodyPr vert="horz"/>
          <a:lstStyle/>
          <a:p>
            <a:pPr marL="0" indent="0">
              <a:buNone/>
            </a:pPr>
            <a:endParaRPr lang="en-ZA" dirty="0"/>
          </a:p>
          <a:p>
            <a:pPr marL="457200" indent="-457200">
              <a:buFont typeface="+mj-lt"/>
              <a:buAutoNum type="arabicPeriod"/>
            </a:pPr>
            <a:endParaRPr lang="en-ZA" b="1" dirty="0"/>
          </a:p>
          <a:p>
            <a:pPr marL="0" indent="0">
              <a:buNone/>
            </a:pPr>
            <a:endParaRPr lang="en-ZA" b="1" dirty="0"/>
          </a:p>
          <a:p>
            <a:pPr marL="457200" indent="-457200">
              <a:buFont typeface="+mj-lt"/>
              <a:buAutoNum type="arabicPeriod"/>
            </a:pPr>
            <a:endParaRPr lang="en-ZA" dirty="0"/>
          </a:p>
          <a:p>
            <a:pPr lvl="1"/>
            <a:endParaRPr lang="en-ZA" sz="1800" dirty="0"/>
          </a:p>
          <a:p>
            <a:pPr marL="457200" lvl="1" indent="0">
              <a:buNone/>
            </a:pPr>
            <a:endParaRPr lang="en-ZA" sz="1800" dirty="0"/>
          </a:p>
          <a:p>
            <a:pPr marL="457200" lvl="1" indent="0">
              <a:buNone/>
            </a:pPr>
            <a:endParaRPr lang="en-ZA" sz="1800" b="1" dirty="0"/>
          </a:p>
          <a:p>
            <a:pPr lvl="1"/>
            <a:endParaRPr lang="en-ZA" sz="1600" dirty="0"/>
          </a:p>
          <a:p>
            <a:pPr lvl="1"/>
            <a:endParaRPr lang="en-ZA" sz="1600" dirty="0"/>
          </a:p>
          <a:p>
            <a:pPr lvl="3"/>
            <a:endParaRPr lang="en-ZA" sz="1600" dirty="0"/>
          </a:p>
          <a:p>
            <a:pPr lvl="3"/>
            <a:endParaRPr lang="en-ZA" sz="1600" dirty="0"/>
          </a:p>
          <a:p>
            <a:pPr lvl="3"/>
            <a:endParaRPr lang="en-ZA" sz="1400" i="1" dirty="0"/>
          </a:p>
          <a:p>
            <a:pPr lvl="3"/>
            <a:endParaRPr lang="en-ZA" sz="1400" i="1" dirty="0"/>
          </a:p>
          <a:p>
            <a:pPr lvl="2"/>
            <a:r>
              <a:rPr lang="en-ZA" sz="1400" i="1" dirty="0"/>
              <a:t> </a:t>
            </a:r>
          </a:p>
        </p:txBody>
      </p:sp>
      <p:sp>
        <p:nvSpPr>
          <p:cNvPr id="4" name="Slide Number Placeholder 3"/>
          <p:cNvSpPr>
            <a:spLocks noGrp="1"/>
          </p:cNvSpPr>
          <p:nvPr>
            <p:ph type="sldNum" sz="quarter" idx="12"/>
          </p:nvPr>
        </p:nvSpPr>
        <p:spPr/>
        <p:txBody>
          <a:bodyPr/>
          <a:lstStyle/>
          <a:p>
            <a:pPr>
              <a:defRPr/>
            </a:pPr>
            <a:fld id="{2C3D157A-4694-4E60-A073-1587886F55CF}" type="slidenum">
              <a:rPr lang="en-US" smtClean="0"/>
              <a:pPr>
                <a:defRPr/>
              </a:pPr>
              <a:t>9</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2594251521"/>
              </p:ext>
            </p:extLst>
          </p:nvPr>
        </p:nvGraphicFramePr>
        <p:xfrm>
          <a:off x="0" y="1052736"/>
          <a:ext cx="9144000" cy="7085424"/>
        </p:xfrm>
        <a:graphic>
          <a:graphicData uri="http://schemas.openxmlformats.org/drawingml/2006/table">
            <a:tbl>
              <a:tblPr firstRow="1" bandRow="1">
                <a:tableStyleId>{21E4AEA4-8DFA-4A89-87EB-49C32662AFE0}</a:tableStyleId>
              </a:tblPr>
              <a:tblGrid>
                <a:gridCol w="2447390">
                  <a:extLst>
                    <a:ext uri="{9D8B030D-6E8A-4147-A177-3AD203B41FA5}">
                      <a16:colId xmlns:a16="http://schemas.microsoft.com/office/drawing/2014/main" val="3632168269"/>
                    </a:ext>
                  </a:extLst>
                </a:gridCol>
                <a:gridCol w="4249220">
                  <a:extLst>
                    <a:ext uri="{9D8B030D-6E8A-4147-A177-3AD203B41FA5}">
                      <a16:colId xmlns:a16="http://schemas.microsoft.com/office/drawing/2014/main" val="1112101797"/>
                    </a:ext>
                  </a:extLst>
                </a:gridCol>
                <a:gridCol w="2447390">
                  <a:extLst>
                    <a:ext uri="{9D8B030D-6E8A-4147-A177-3AD203B41FA5}">
                      <a16:colId xmlns:a16="http://schemas.microsoft.com/office/drawing/2014/main" val="51330971"/>
                    </a:ext>
                  </a:extLst>
                </a:gridCol>
              </a:tblGrid>
              <a:tr h="395552">
                <a:tc>
                  <a:txBody>
                    <a:bodyPr/>
                    <a:lstStyle/>
                    <a:p>
                      <a:r>
                        <a:rPr lang="en-ZA" dirty="0"/>
                        <a:t>Schedule</a:t>
                      </a:r>
                    </a:p>
                  </a:txBody>
                  <a:tcPr/>
                </a:tc>
                <a:tc>
                  <a:txBody>
                    <a:bodyPr/>
                    <a:lstStyle/>
                    <a:p>
                      <a:r>
                        <a:rPr lang="en-ZA" dirty="0"/>
                        <a:t>Description of Report</a:t>
                      </a:r>
                    </a:p>
                  </a:txBody>
                  <a:tcPr/>
                </a:tc>
                <a:tc>
                  <a:txBody>
                    <a:bodyPr/>
                    <a:lstStyle/>
                    <a:p>
                      <a:r>
                        <a:rPr lang="en-ZA" dirty="0"/>
                        <a:t>Frequency</a:t>
                      </a:r>
                    </a:p>
                  </a:txBody>
                  <a:tcPr/>
                </a:tc>
                <a:extLst>
                  <a:ext uri="{0D108BD9-81ED-4DB2-BD59-A6C34878D82A}">
                    <a16:rowId xmlns:a16="http://schemas.microsoft.com/office/drawing/2014/main" val="2355930335"/>
                  </a:ext>
                </a:extLst>
              </a:tr>
              <a:tr h="668987">
                <a:tc>
                  <a:txBody>
                    <a:bodyPr/>
                    <a:lstStyle/>
                    <a:p>
                      <a:r>
                        <a:rPr lang="en-ZA" sz="1800" b="1" dirty="0"/>
                        <a:t>A</a:t>
                      </a:r>
                    </a:p>
                  </a:txBody>
                  <a:tcPr/>
                </a:tc>
                <a:tc>
                  <a:txBody>
                    <a:bodyPr/>
                    <a:lstStyle/>
                    <a:p>
                      <a:r>
                        <a:rPr lang="en-ZA" sz="1800" b="1" dirty="0"/>
                        <a:t>Municipal</a:t>
                      </a:r>
                      <a:r>
                        <a:rPr lang="en-ZA" sz="1800" b="1" baseline="0" dirty="0"/>
                        <a:t> Annual Budget and MTREF Supporting Tables</a:t>
                      </a:r>
                      <a:endParaRPr lang="en-ZA" sz="1800" b="1" dirty="0"/>
                    </a:p>
                  </a:txBody>
                  <a:tcPr/>
                </a:tc>
                <a:tc>
                  <a:txBody>
                    <a:bodyPr/>
                    <a:lstStyle/>
                    <a:p>
                      <a:r>
                        <a:rPr lang="en-ZA" sz="1800" b="1" dirty="0"/>
                        <a:t>1 July</a:t>
                      </a:r>
                    </a:p>
                  </a:txBody>
                  <a:tcPr/>
                </a:tc>
                <a:extLst>
                  <a:ext uri="{0D108BD9-81ED-4DB2-BD59-A6C34878D82A}">
                    <a16:rowId xmlns:a16="http://schemas.microsoft.com/office/drawing/2014/main" val="86157475"/>
                  </a:ext>
                </a:extLst>
              </a:tr>
              <a:tr h="668987">
                <a:tc>
                  <a:txBody>
                    <a:bodyPr/>
                    <a:lstStyle/>
                    <a:p>
                      <a:r>
                        <a:rPr lang="en-ZA" sz="1800" b="1" dirty="0"/>
                        <a:t>SDBIP</a:t>
                      </a:r>
                    </a:p>
                  </a:txBody>
                  <a:tcPr/>
                </a:tc>
                <a:tc>
                  <a:txBody>
                    <a:bodyPr/>
                    <a:lstStyle/>
                    <a:p>
                      <a:r>
                        <a:rPr lang="en-ZA" sz="1800" b="1" dirty="0"/>
                        <a:t>Service Delivery</a:t>
                      </a:r>
                      <a:r>
                        <a:rPr lang="en-ZA" sz="1800" b="1" baseline="0" dirty="0"/>
                        <a:t> and Budget Implementation Plan</a:t>
                      </a:r>
                      <a:endParaRPr lang="en-ZA" sz="1800" b="1" dirty="0"/>
                    </a:p>
                  </a:txBody>
                  <a:tcPr/>
                </a:tc>
                <a:tc>
                  <a:txBody>
                    <a:bodyPr/>
                    <a:lstStyle/>
                    <a:p>
                      <a:r>
                        <a:rPr lang="en-ZA" sz="1800" b="1" dirty="0"/>
                        <a:t>1 July</a:t>
                      </a:r>
                    </a:p>
                  </a:txBody>
                  <a:tcPr/>
                </a:tc>
                <a:extLst>
                  <a:ext uri="{0D108BD9-81ED-4DB2-BD59-A6C34878D82A}">
                    <a16:rowId xmlns:a16="http://schemas.microsoft.com/office/drawing/2014/main" val="398593194"/>
                  </a:ext>
                </a:extLst>
              </a:tr>
              <a:tr h="2675949">
                <a:tc>
                  <a:txBody>
                    <a:bodyPr/>
                    <a:lstStyle/>
                    <a:p>
                      <a:r>
                        <a:rPr lang="en-ZA" sz="1800" dirty="0"/>
                        <a:t>Tabled and</a:t>
                      </a:r>
                      <a:r>
                        <a:rPr lang="en-ZA" sz="1800" baseline="0" dirty="0"/>
                        <a:t> Adopted Budget </a:t>
                      </a:r>
                    </a:p>
                    <a:p>
                      <a:r>
                        <a:rPr lang="en-ZA" sz="1800" baseline="0" dirty="0"/>
                        <a:t>Returns</a:t>
                      </a:r>
                      <a:endParaRPr lang="en-ZA" sz="1800" dirty="0"/>
                    </a:p>
                  </a:txBody>
                  <a:tcPr/>
                </a:tc>
                <a:tc>
                  <a:txBody>
                    <a:bodyPr/>
                    <a:lstStyle/>
                    <a:p>
                      <a:r>
                        <a:rPr lang="en-ZA" sz="1800" dirty="0"/>
                        <a:t>OSB:  Statement of Financial Performance</a:t>
                      </a:r>
                    </a:p>
                    <a:p>
                      <a:r>
                        <a:rPr lang="en-ZA" sz="1800" dirty="0"/>
                        <a:t>CA:  Budgeted</a:t>
                      </a:r>
                      <a:r>
                        <a:rPr lang="en-ZA" sz="1800" baseline="0" dirty="0"/>
                        <a:t> Capital Acquisition</a:t>
                      </a:r>
                    </a:p>
                    <a:p>
                      <a:r>
                        <a:rPr lang="en-ZA" sz="1800" baseline="0" dirty="0"/>
                        <a:t>CFB:  Budgeted Cash Flow</a:t>
                      </a:r>
                    </a:p>
                    <a:p>
                      <a:r>
                        <a:rPr lang="en-ZA" sz="1800" baseline="0" dirty="0"/>
                        <a:t>GSR:  Grants and Subsidies Received</a:t>
                      </a:r>
                    </a:p>
                    <a:p>
                      <a:r>
                        <a:rPr lang="en-ZA" sz="1800" baseline="0" dirty="0"/>
                        <a:t>GSG:  Grants and Subsidies Given</a:t>
                      </a:r>
                    </a:p>
                    <a:p>
                      <a:r>
                        <a:rPr lang="en-ZA" sz="1800" baseline="0" dirty="0"/>
                        <a:t>SP:  Strategic Plan with links to Budget</a:t>
                      </a:r>
                    </a:p>
                    <a:p>
                      <a:r>
                        <a:rPr lang="en-ZA" sz="1800" baseline="0" dirty="0"/>
                        <a:t>AM:  Asset Management</a:t>
                      </a:r>
                    </a:p>
                    <a:p>
                      <a:r>
                        <a:rPr lang="en-ZA" sz="1800" baseline="0" dirty="0"/>
                        <a:t>BS:  Budgeted Balance Sheet</a:t>
                      </a:r>
                      <a:endParaRPr lang="en-ZA" sz="1800" dirty="0"/>
                    </a:p>
                  </a:txBody>
                  <a:tcPr/>
                </a:tc>
                <a:tc>
                  <a:txBody>
                    <a:bodyPr/>
                    <a:lstStyle/>
                    <a:p>
                      <a:r>
                        <a:rPr lang="en-ZA" sz="1800" dirty="0"/>
                        <a:t>Monthly</a:t>
                      </a:r>
                    </a:p>
                  </a:txBody>
                  <a:tcPr/>
                </a:tc>
                <a:extLst>
                  <a:ext uri="{0D108BD9-81ED-4DB2-BD59-A6C34878D82A}">
                    <a16:rowId xmlns:a16="http://schemas.microsoft.com/office/drawing/2014/main" val="2912129342"/>
                  </a:ext>
                </a:extLst>
              </a:tr>
              <a:tr h="2675949">
                <a:tc>
                  <a:txBody>
                    <a:bodyPr/>
                    <a:lstStyle/>
                    <a:p>
                      <a:r>
                        <a:rPr lang="en-ZA" sz="1800" b="1" dirty="0"/>
                        <a:t>Schedule D</a:t>
                      </a:r>
                    </a:p>
                    <a:p>
                      <a:r>
                        <a:rPr lang="en-ZA" sz="1800" b="1" dirty="0"/>
                        <a:t>Budget schedule for municipal entities</a:t>
                      </a:r>
                    </a:p>
                    <a:p>
                      <a:r>
                        <a:rPr lang="en-ZA" sz="1800" b="1" dirty="0"/>
                        <a:t>To</a:t>
                      </a:r>
                      <a:r>
                        <a:rPr lang="en-ZA" sz="1800" b="1" baseline="0" dirty="0"/>
                        <a:t> parent municipality for consolidation</a:t>
                      </a:r>
                    </a:p>
                    <a:p>
                      <a:r>
                        <a:rPr lang="en-ZA" sz="1800" b="1" baseline="0" dirty="0"/>
                        <a:t>To National Treasury</a:t>
                      </a:r>
                      <a:endParaRPr lang="en-ZA" sz="1800" b="1" dirty="0"/>
                    </a:p>
                  </a:txBody>
                  <a:tcPr/>
                </a:tc>
                <a:tc>
                  <a:txBody>
                    <a:bodyPr/>
                    <a:lstStyle/>
                    <a:p>
                      <a:r>
                        <a:rPr lang="en-ZA" sz="1800" b="1" dirty="0"/>
                        <a:t>Municipal Entity Annual Budget and MTREF Supporting Tables</a:t>
                      </a:r>
                    </a:p>
                  </a:txBody>
                  <a:tcPr/>
                </a:tc>
                <a:tc>
                  <a:txBody>
                    <a:bodyPr/>
                    <a:lstStyle/>
                    <a:p>
                      <a:r>
                        <a:rPr lang="en-ZA" sz="1800" b="1" dirty="0"/>
                        <a:t>1 July</a:t>
                      </a:r>
                    </a:p>
                  </a:txBody>
                  <a:tcPr/>
                </a:tc>
                <a:extLst>
                  <a:ext uri="{0D108BD9-81ED-4DB2-BD59-A6C34878D82A}">
                    <a16:rowId xmlns:a16="http://schemas.microsoft.com/office/drawing/2014/main" val="3259841743"/>
                  </a:ext>
                </a:extLst>
              </a:tr>
            </a:tbl>
          </a:graphicData>
        </a:graphic>
      </p:graphicFrame>
    </p:spTree>
    <p:extLst>
      <p:ext uri="{BB962C8B-B14F-4D97-AF65-F5344CB8AC3E}">
        <p14:creationId xmlns:p14="http://schemas.microsoft.com/office/powerpoint/2010/main" val="1143347005"/>
      </p:ext>
    </p:extLst>
  </p:cSld>
  <p:clrMapOvr>
    <a:masterClrMapping/>
  </p:clrMapOvr>
</p:sld>
</file>

<file path=ppt/theme/theme1.xml><?xml version="1.0" encoding="utf-8"?>
<a:theme xmlns:a="http://schemas.openxmlformats.org/drawingml/2006/main" name="1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D01122A4-321E-499B-B69C-A89089981CB0}"/>
</file>

<file path=customXml/itemProps2.xml><?xml version="1.0" encoding="utf-8"?>
<ds:datastoreItem xmlns:ds="http://schemas.openxmlformats.org/officeDocument/2006/customXml" ds:itemID="{14C5AC2F-4136-4C04-886D-5816B5525853}"/>
</file>

<file path=customXml/itemProps3.xml><?xml version="1.0" encoding="utf-8"?>
<ds:datastoreItem xmlns:ds="http://schemas.openxmlformats.org/officeDocument/2006/customXml" ds:itemID="{AC379997-704D-4308-BDE3-FF5A9FE4F06A}"/>
</file>

<file path=docProps/app.xml><?xml version="1.0" encoding="utf-8"?>
<Properties xmlns="http://schemas.openxmlformats.org/officeDocument/2006/extended-properties" xmlns:vt="http://schemas.openxmlformats.org/officeDocument/2006/docPropsVTypes">
  <Template>pptB797.tmp</Template>
  <TotalTime>9232</TotalTime>
  <Words>3854</Words>
  <Application>Microsoft Office PowerPoint</Application>
  <PresentationFormat>On-screen Show (4:3)</PresentationFormat>
  <Paragraphs>1116</Paragraphs>
  <Slides>49</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49</vt:i4>
      </vt:variant>
    </vt:vector>
  </HeadingPairs>
  <TitlesOfParts>
    <vt:vector size="59" baseType="lpstr">
      <vt:lpstr>ＭＳ Ｐゴシック</vt:lpstr>
      <vt:lpstr>Arial</vt:lpstr>
      <vt:lpstr>Arial Bold</vt:lpstr>
      <vt:lpstr>Arial Bold Italic</vt:lpstr>
      <vt:lpstr>Calibri</vt:lpstr>
      <vt:lpstr>Osaka</vt:lpstr>
      <vt:lpstr>Symbol</vt:lpstr>
      <vt:lpstr>Wingdings</vt:lpstr>
      <vt:lpstr>11_Blank Presentation</vt:lpstr>
      <vt:lpstr>12_Blank Presentation</vt:lpstr>
      <vt:lpstr> mSCOA and GRAP – Accounting Update:   IMFO – July 2016 Reporting Pack and mSCOA V5.5 Technical Release    </vt:lpstr>
      <vt:lpstr>Content:</vt:lpstr>
      <vt:lpstr>BACKGROUND</vt:lpstr>
      <vt:lpstr>BACKGROUND  (CONTINUE)</vt:lpstr>
      <vt:lpstr>THE PROBLEM STATEMENT</vt:lpstr>
      <vt:lpstr>THE PROBLEM STATEMENT (CONTINUE)</vt:lpstr>
      <vt:lpstr>THE PROBLEM STATEMENT (CONTINUE)</vt:lpstr>
      <vt:lpstr>THE PROBLEM STATEMENT (CONTINUE)</vt:lpstr>
      <vt:lpstr>WHAT IS CONSIDERED TO BE INCLUDED IN REPORTING?</vt:lpstr>
      <vt:lpstr>WHAT IS CONSIDERED TO BE INCLUDED IN REPORTING?  (Continue)</vt:lpstr>
      <vt:lpstr>WHAT IS CONSIDERED TO BE INCLUDED IN REPORTING?  (Continue)</vt:lpstr>
      <vt:lpstr>WHAT IS CONSIDERED TO BE INCLUDED IN REPORTING?  (Continue)</vt:lpstr>
      <vt:lpstr>WHAT IS CONSIDERED TO BE INCLUDED IN REPORTING?  (Continue)</vt:lpstr>
      <vt:lpstr>Proposed Design Principles – Phase 1</vt:lpstr>
      <vt:lpstr>Proposed Design Principles – Phase 1  (Continue)</vt:lpstr>
      <vt:lpstr>Proposed Design Principles – Phase 1  (Continue)</vt:lpstr>
      <vt:lpstr>Proposed Design Principles – Phase 1  (Continue)</vt:lpstr>
      <vt:lpstr>Proposed Design Principles – Phase 1  (Continue)</vt:lpstr>
      <vt:lpstr>Proposed Design Principles – Phase 2</vt:lpstr>
      <vt:lpstr>Proposed Design Principles – Phase 2  (Continue)</vt:lpstr>
      <vt:lpstr>Proposed Design Principles – Phase 2  (Continue)</vt:lpstr>
      <vt:lpstr> SUMMARY OF CHANGES MSCOA:  Version 5.5    </vt:lpstr>
      <vt:lpstr> Costing Segment</vt:lpstr>
      <vt:lpstr> Function Segment</vt:lpstr>
      <vt:lpstr> Function Segment</vt:lpstr>
      <vt:lpstr> Function Segment</vt:lpstr>
      <vt:lpstr> Regional Segment</vt:lpstr>
      <vt:lpstr> Funding Segment</vt:lpstr>
      <vt:lpstr> Funding Segment (Continue)</vt:lpstr>
      <vt:lpstr> Funding Segment (Continue)</vt:lpstr>
      <vt:lpstr> Project Segment</vt:lpstr>
      <vt:lpstr> Project Segment  (Continue)</vt:lpstr>
      <vt:lpstr> Project Segment (Continue)</vt:lpstr>
      <vt:lpstr> Project Segment (Continue)</vt:lpstr>
      <vt:lpstr> Project Segment (Continue)</vt:lpstr>
      <vt:lpstr> Item Segment:  Liabilities</vt:lpstr>
      <vt:lpstr> Item Segment:  Liabilities</vt:lpstr>
      <vt:lpstr> Item Segment:  Liabilities</vt:lpstr>
      <vt:lpstr> Item Segment:  Assets</vt:lpstr>
      <vt:lpstr> Item Segment:  Assets</vt:lpstr>
      <vt:lpstr> Item Segment:  Net Assets</vt:lpstr>
      <vt:lpstr> Item Segment:  Revenue</vt:lpstr>
      <vt:lpstr> Item Segment:  Revenue</vt:lpstr>
      <vt:lpstr> Item Segment:  Expenditure</vt:lpstr>
      <vt:lpstr> Item Segment:  Gains and Losses</vt:lpstr>
      <vt:lpstr> Anticipated changes to Inform Version 5.5 </vt:lpstr>
      <vt:lpstr> STATUS OF FAQ DB AT TIME OF FINALISING VERSION 5.5    </vt:lpstr>
      <vt:lpstr>PowerPoint Presentation</vt:lpstr>
      <vt:lpstr>mSCOA maturing…………..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Johanna Steyn</cp:lastModifiedBy>
  <cp:revision>660</cp:revision>
  <cp:lastPrinted>2016-07-09T16:16:01Z</cp:lastPrinted>
  <dcterms:created xsi:type="dcterms:W3CDTF">2011-11-16T07:49:28Z</dcterms:created>
  <dcterms:modified xsi:type="dcterms:W3CDTF">2016-07-12T06:27:18Z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